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handoutMasterIdLst>
    <p:handoutMasterId r:id="rId25"/>
  </p:handoutMasterIdLst>
  <p:sldIdLst>
    <p:sldId id="316" r:id="rId2"/>
    <p:sldId id="330" r:id="rId3"/>
    <p:sldId id="331" r:id="rId4"/>
    <p:sldId id="332" r:id="rId5"/>
    <p:sldId id="333" r:id="rId6"/>
    <p:sldId id="334" r:id="rId7"/>
    <p:sldId id="335" r:id="rId8"/>
    <p:sldId id="336" r:id="rId9"/>
    <p:sldId id="337" r:id="rId10"/>
    <p:sldId id="338" r:id="rId11"/>
    <p:sldId id="339" r:id="rId12"/>
    <p:sldId id="348" r:id="rId13"/>
    <p:sldId id="349" r:id="rId14"/>
    <p:sldId id="340" r:id="rId15"/>
    <p:sldId id="341" r:id="rId16"/>
    <p:sldId id="342" r:id="rId17"/>
    <p:sldId id="343" r:id="rId18"/>
    <p:sldId id="344" r:id="rId19"/>
    <p:sldId id="345" r:id="rId20"/>
    <p:sldId id="346" r:id="rId21"/>
    <p:sldId id="347" r:id="rId22"/>
    <p:sldId id="328" r:id="rId23"/>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General Info &amp; Data" id="{495B236C-1306-C847-848F-DA886A42A781}">
          <p14:sldIdLst>
            <p14:sldId id="316"/>
            <p14:sldId id="330"/>
            <p14:sldId id="331"/>
            <p14:sldId id="332"/>
            <p14:sldId id="333"/>
            <p14:sldId id="334"/>
            <p14:sldId id="335"/>
            <p14:sldId id="336"/>
            <p14:sldId id="337"/>
            <p14:sldId id="338"/>
            <p14:sldId id="339"/>
            <p14:sldId id="348"/>
            <p14:sldId id="349"/>
            <p14:sldId id="340"/>
            <p14:sldId id="341"/>
            <p14:sldId id="342"/>
            <p14:sldId id="343"/>
            <p14:sldId id="344"/>
            <p14:sldId id="345"/>
            <p14:sldId id="346"/>
            <p14:sldId id="347"/>
            <p14:sldId id="328"/>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4"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70023"/>
    <a:srgbClr val="80FF00"/>
    <a:srgbClr val="8F0127"/>
    <a:srgbClr val="D59999"/>
    <a:srgbClr val="918964"/>
    <a:srgbClr val="052710"/>
    <a:srgbClr val="0E6A10"/>
    <a:srgbClr val="DAAA32"/>
    <a:srgbClr val="B17ED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019" autoAdjust="0"/>
    <p:restoredTop sz="94604" autoAdjust="0"/>
  </p:normalViewPr>
  <p:slideViewPr>
    <p:cSldViewPr>
      <p:cViewPr varScale="1">
        <p:scale>
          <a:sx n="80" d="100"/>
          <a:sy n="80" d="100"/>
        </p:scale>
        <p:origin x="1452" y="12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8372" cy="46482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436" y="0"/>
            <a:ext cx="3038372" cy="464820"/>
          </a:xfrm>
          <a:prstGeom prst="rect">
            <a:avLst/>
          </a:prstGeom>
        </p:spPr>
        <p:txBody>
          <a:bodyPr vert="horz" lIns="91440" tIns="45720" rIns="91440" bIns="45720" rtlCol="0"/>
          <a:lstStyle>
            <a:lvl1pPr algn="r">
              <a:defRPr sz="1200"/>
            </a:lvl1pPr>
          </a:lstStyle>
          <a:p>
            <a:fld id="{A21417D5-55ED-A647-8F90-D9055347AFFE}" type="datetimeFigureOut">
              <a:rPr lang="en-US" smtClean="0"/>
              <a:t>9/2/2020</a:t>
            </a:fld>
            <a:endParaRPr lang="en-US"/>
          </a:p>
        </p:txBody>
      </p:sp>
      <p:sp>
        <p:nvSpPr>
          <p:cNvPr id="4" name="Footer Placeholder 3"/>
          <p:cNvSpPr>
            <a:spLocks noGrp="1"/>
          </p:cNvSpPr>
          <p:nvPr>
            <p:ph type="ftr" sz="quarter" idx="2"/>
          </p:nvPr>
        </p:nvSpPr>
        <p:spPr>
          <a:xfrm>
            <a:off x="1" y="8829989"/>
            <a:ext cx="3038372" cy="46482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436" y="8829989"/>
            <a:ext cx="3038372" cy="464820"/>
          </a:xfrm>
          <a:prstGeom prst="rect">
            <a:avLst/>
          </a:prstGeom>
        </p:spPr>
        <p:txBody>
          <a:bodyPr vert="horz" lIns="91440" tIns="45720" rIns="91440" bIns="45720" rtlCol="0" anchor="b"/>
          <a:lstStyle>
            <a:lvl1pPr algn="r">
              <a:defRPr sz="1200"/>
            </a:lvl1pPr>
          </a:lstStyle>
          <a:p>
            <a:fld id="{899E8270-D81C-4E44-A532-3CC5699125BC}" type="slidenum">
              <a:rPr lang="en-US" smtClean="0"/>
              <a:t>‹#›</a:t>
            </a:fld>
            <a:endParaRPr lang="en-US"/>
          </a:p>
        </p:txBody>
      </p:sp>
    </p:spTree>
    <p:extLst>
      <p:ext uri="{BB962C8B-B14F-4D97-AF65-F5344CB8AC3E}">
        <p14:creationId xmlns:p14="http://schemas.microsoft.com/office/powerpoint/2010/main" val="12129459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8372" cy="46482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970436" y="0"/>
            <a:ext cx="3038372" cy="464820"/>
          </a:xfrm>
          <a:prstGeom prst="rect">
            <a:avLst/>
          </a:prstGeom>
        </p:spPr>
        <p:txBody>
          <a:bodyPr vert="horz" lIns="91440" tIns="45720" rIns="91440" bIns="45720" rtlCol="0"/>
          <a:lstStyle>
            <a:lvl1pPr algn="r">
              <a:defRPr sz="1200"/>
            </a:lvl1pPr>
          </a:lstStyle>
          <a:p>
            <a:fld id="{B0C2BEB9-3BF7-44E3-94F9-F6287DC93449}" type="datetimeFigureOut">
              <a:rPr lang="en-US" smtClean="0"/>
              <a:t>9/2/2020</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29989"/>
            <a:ext cx="3038372" cy="46482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436" y="8829989"/>
            <a:ext cx="3038372" cy="464820"/>
          </a:xfrm>
          <a:prstGeom prst="rect">
            <a:avLst/>
          </a:prstGeom>
        </p:spPr>
        <p:txBody>
          <a:bodyPr vert="horz" lIns="91440" tIns="45720" rIns="91440" bIns="45720" rtlCol="0" anchor="b"/>
          <a:lstStyle>
            <a:lvl1pPr algn="r">
              <a:defRPr sz="1200"/>
            </a:lvl1pPr>
          </a:lstStyle>
          <a:p>
            <a:fld id="{039FF749-C8AB-483D-BFA8-3E5EF6FAC503}" type="slidenum">
              <a:rPr lang="en-US" smtClean="0"/>
              <a:t>‹#›</a:t>
            </a:fld>
            <a:endParaRPr lang="en-US" dirty="0"/>
          </a:p>
        </p:txBody>
      </p:sp>
    </p:spTree>
    <p:extLst>
      <p:ext uri="{BB962C8B-B14F-4D97-AF65-F5344CB8AC3E}">
        <p14:creationId xmlns:p14="http://schemas.microsoft.com/office/powerpoint/2010/main" val="8172593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39FF749-C8AB-483D-BFA8-3E5EF6FAC503}" type="slidenum">
              <a:rPr lang="en-US" smtClean="0"/>
              <a:t>1</a:t>
            </a:fld>
            <a:endParaRPr lang="en-US" dirty="0"/>
          </a:p>
        </p:txBody>
      </p:sp>
    </p:spTree>
    <p:extLst>
      <p:ext uri="{BB962C8B-B14F-4D97-AF65-F5344CB8AC3E}">
        <p14:creationId xmlns:p14="http://schemas.microsoft.com/office/powerpoint/2010/main" val="27300301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Same as IFB:</a:t>
            </a:r>
          </a:p>
          <a:p>
            <a:r>
              <a:rPr lang="en-US" dirty="0"/>
              <a:t>	Non-Construction - “out” for 2 weeks</a:t>
            </a:r>
          </a:p>
          <a:p>
            <a:endParaRPr lang="en-US" dirty="0"/>
          </a:p>
          <a:p>
            <a:r>
              <a:rPr lang="en-US" dirty="0"/>
              <a:t>	Construction – “out” for 4 weeks</a:t>
            </a:r>
          </a:p>
          <a:p>
            <a:endParaRPr lang="en-US" dirty="0"/>
          </a:p>
          <a:p>
            <a:r>
              <a:rPr lang="en-US" dirty="0"/>
              <a:t>Evaluation Criterion</a:t>
            </a:r>
            <a:r>
              <a:rPr lang="en-US" baseline="0" dirty="0"/>
              <a:t> included in solicitation document</a:t>
            </a:r>
            <a:endParaRPr lang="en-US" dirty="0"/>
          </a:p>
        </p:txBody>
      </p:sp>
      <p:sp>
        <p:nvSpPr>
          <p:cNvPr id="4" name="Slide Number Placeholder 3"/>
          <p:cNvSpPr>
            <a:spLocks noGrp="1"/>
          </p:cNvSpPr>
          <p:nvPr>
            <p:ph type="sldNum" sz="quarter" idx="10"/>
          </p:nvPr>
        </p:nvSpPr>
        <p:spPr/>
        <p:txBody>
          <a:bodyPr/>
          <a:lstStyle/>
          <a:p>
            <a:pPr>
              <a:defRPr/>
            </a:pPr>
            <a:fld id="{0FF5C486-B413-4A91-B0FA-4A02212F18A9}" type="slidenum">
              <a:rPr lang="en-US" smtClean="0"/>
              <a:pPr>
                <a:defRPr/>
              </a:pPr>
              <a:t>10</a:t>
            </a:fld>
            <a:endParaRPr lang="en-US" dirty="0"/>
          </a:p>
        </p:txBody>
      </p:sp>
    </p:spTree>
    <p:extLst>
      <p:ext uri="{BB962C8B-B14F-4D97-AF65-F5344CB8AC3E}">
        <p14:creationId xmlns:p14="http://schemas.microsoft.com/office/powerpoint/2010/main" val="28788656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End User = School or Department</a:t>
            </a:r>
          </a:p>
        </p:txBody>
      </p:sp>
      <p:sp>
        <p:nvSpPr>
          <p:cNvPr id="4" name="Slide Number Placeholder 3"/>
          <p:cNvSpPr>
            <a:spLocks noGrp="1"/>
          </p:cNvSpPr>
          <p:nvPr>
            <p:ph type="sldNum" sz="quarter" idx="10"/>
          </p:nvPr>
        </p:nvSpPr>
        <p:spPr/>
        <p:txBody>
          <a:bodyPr/>
          <a:lstStyle/>
          <a:p>
            <a:pPr>
              <a:defRPr/>
            </a:pPr>
            <a:fld id="{0FF5C486-B413-4A91-B0FA-4A02212F18A9}" type="slidenum">
              <a:rPr lang="en-US" smtClean="0"/>
              <a:pPr>
                <a:defRPr/>
              </a:pPr>
              <a:t>11</a:t>
            </a:fld>
            <a:endParaRPr lang="en-US" dirty="0"/>
          </a:p>
        </p:txBody>
      </p:sp>
    </p:spTree>
    <p:extLst>
      <p:ext uri="{BB962C8B-B14F-4D97-AF65-F5344CB8AC3E}">
        <p14:creationId xmlns:p14="http://schemas.microsoft.com/office/powerpoint/2010/main" val="7539753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chemeClr val="tx2">
                    <a:lumMod val="75000"/>
                  </a:schemeClr>
                </a:solidFill>
              </a:rPr>
              <a:t>*When responding to a solicitation:  General Terms &amp; Conditions must be followed, taking</a:t>
            </a:r>
            <a:r>
              <a:rPr lang="en-US" b="1" baseline="0" dirty="0">
                <a:solidFill>
                  <a:schemeClr val="tx2">
                    <a:lumMod val="75000"/>
                  </a:schemeClr>
                </a:solidFill>
              </a:rPr>
              <a:t> exception may be cause for rejection of response</a:t>
            </a:r>
          </a:p>
          <a:p>
            <a:r>
              <a:rPr lang="en-US" b="1" baseline="0" dirty="0">
                <a:solidFill>
                  <a:schemeClr val="tx2">
                    <a:lumMod val="75000"/>
                  </a:schemeClr>
                </a:solidFill>
              </a:rPr>
              <a:t>*Section 28.0 has recently been added</a:t>
            </a:r>
          </a:p>
          <a:p>
            <a:r>
              <a:rPr lang="en-US" b="1" baseline="0" dirty="0">
                <a:solidFill>
                  <a:schemeClr val="tx2">
                    <a:lumMod val="75000"/>
                  </a:schemeClr>
                </a:solidFill>
              </a:rPr>
              <a:t>*General Terms located on our webpage, I will show you where to find them</a:t>
            </a:r>
          </a:p>
          <a:p>
            <a:endParaRPr lang="en-US" dirty="0"/>
          </a:p>
        </p:txBody>
      </p:sp>
      <p:sp>
        <p:nvSpPr>
          <p:cNvPr id="4" name="Slide Number Placeholder 3"/>
          <p:cNvSpPr>
            <a:spLocks noGrp="1"/>
          </p:cNvSpPr>
          <p:nvPr>
            <p:ph type="sldNum" sz="quarter" idx="10"/>
          </p:nvPr>
        </p:nvSpPr>
        <p:spPr/>
        <p:txBody>
          <a:bodyPr/>
          <a:lstStyle/>
          <a:p>
            <a:fld id="{039FF749-C8AB-483D-BFA8-3E5EF6FAC503}" type="slidenum">
              <a:rPr lang="en-US" smtClean="0"/>
              <a:t>12</a:t>
            </a:fld>
            <a:endParaRPr lang="en-US" dirty="0"/>
          </a:p>
        </p:txBody>
      </p:sp>
    </p:spTree>
    <p:extLst>
      <p:ext uri="{BB962C8B-B14F-4D97-AF65-F5344CB8AC3E}">
        <p14:creationId xmlns:p14="http://schemas.microsoft.com/office/powerpoint/2010/main" val="21854911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39FF749-C8AB-483D-BFA8-3E5EF6FAC503}" type="slidenum">
              <a:rPr lang="en-US" smtClean="0"/>
              <a:t>13</a:t>
            </a:fld>
            <a:endParaRPr lang="en-US" dirty="0"/>
          </a:p>
        </p:txBody>
      </p:sp>
    </p:spTree>
    <p:extLst>
      <p:ext uri="{BB962C8B-B14F-4D97-AF65-F5344CB8AC3E}">
        <p14:creationId xmlns:p14="http://schemas.microsoft.com/office/powerpoint/2010/main" val="29418289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39FF749-C8AB-483D-BFA8-3E5EF6FAC503}" type="slidenum">
              <a:rPr lang="en-US" smtClean="0"/>
              <a:t>14</a:t>
            </a:fld>
            <a:endParaRPr lang="en-US" dirty="0"/>
          </a:p>
        </p:txBody>
      </p:sp>
    </p:spTree>
    <p:extLst>
      <p:ext uri="{BB962C8B-B14F-4D97-AF65-F5344CB8AC3E}">
        <p14:creationId xmlns:p14="http://schemas.microsoft.com/office/powerpoint/2010/main" val="8370315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39FF749-C8AB-483D-BFA8-3E5EF6FAC503}" type="slidenum">
              <a:rPr lang="en-US" smtClean="0"/>
              <a:t>15</a:t>
            </a:fld>
            <a:endParaRPr lang="en-US" dirty="0"/>
          </a:p>
        </p:txBody>
      </p:sp>
    </p:spTree>
    <p:extLst>
      <p:ext uri="{BB962C8B-B14F-4D97-AF65-F5344CB8AC3E}">
        <p14:creationId xmlns:p14="http://schemas.microsoft.com/office/powerpoint/2010/main" val="2670892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39FF749-C8AB-483D-BFA8-3E5EF6FAC503}" type="slidenum">
              <a:rPr lang="en-US" smtClean="0"/>
              <a:t>16</a:t>
            </a:fld>
            <a:endParaRPr lang="en-US" dirty="0"/>
          </a:p>
        </p:txBody>
      </p:sp>
    </p:spTree>
    <p:extLst>
      <p:ext uri="{BB962C8B-B14F-4D97-AF65-F5344CB8AC3E}">
        <p14:creationId xmlns:p14="http://schemas.microsoft.com/office/powerpoint/2010/main" val="32314300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39FF749-C8AB-483D-BFA8-3E5EF6FAC503}" type="slidenum">
              <a:rPr lang="en-US" smtClean="0"/>
              <a:t>17</a:t>
            </a:fld>
            <a:endParaRPr lang="en-US" dirty="0"/>
          </a:p>
        </p:txBody>
      </p:sp>
    </p:spTree>
    <p:extLst>
      <p:ext uri="{BB962C8B-B14F-4D97-AF65-F5344CB8AC3E}">
        <p14:creationId xmlns:p14="http://schemas.microsoft.com/office/powerpoint/2010/main" val="42019195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FF5C486-B413-4A91-B0FA-4A02212F18A9}" type="slidenum">
              <a:rPr lang="en-US" smtClean="0"/>
              <a:pPr>
                <a:defRPr/>
              </a:pPr>
              <a:t>18</a:t>
            </a:fld>
            <a:endParaRPr lang="en-US" dirty="0"/>
          </a:p>
        </p:txBody>
      </p:sp>
    </p:spTree>
    <p:extLst>
      <p:ext uri="{BB962C8B-B14F-4D97-AF65-F5344CB8AC3E}">
        <p14:creationId xmlns:p14="http://schemas.microsoft.com/office/powerpoint/2010/main" val="31469851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39FF749-C8AB-483D-BFA8-3E5EF6FAC503}" type="slidenum">
              <a:rPr lang="en-US" smtClean="0"/>
              <a:t>19</a:t>
            </a:fld>
            <a:endParaRPr lang="en-US" dirty="0"/>
          </a:p>
        </p:txBody>
      </p:sp>
    </p:spTree>
    <p:extLst>
      <p:ext uri="{BB962C8B-B14F-4D97-AF65-F5344CB8AC3E}">
        <p14:creationId xmlns:p14="http://schemas.microsoft.com/office/powerpoint/2010/main" val="40034622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39FF749-C8AB-483D-BFA8-3E5EF6FAC503}" type="slidenum">
              <a:rPr lang="en-US" smtClean="0"/>
              <a:t>2</a:t>
            </a:fld>
            <a:endParaRPr lang="en-US" dirty="0"/>
          </a:p>
        </p:txBody>
      </p:sp>
    </p:spTree>
    <p:extLst>
      <p:ext uri="{BB962C8B-B14F-4D97-AF65-F5344CB8AC3E}">
        <p14:creationId xmlns:p14="http://schemas.microsoft.com/office/powerpoint/2010/main" val="41869063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39FF749-C8AB-483D-BFA8-3E5EF6FAC503}" type="slidenum">
              <a:rPr lang="en-US" smtClean="0"/>
              <a:t>20</a:t>
            </a:fld>
            <a:endParaRPr lang="en-US" dirty="0"/>
          </a:p>
        </p:txBody>
      </p:sp>
    </p:spTree>
    <p:extLst>
      <p:ext uri="{BB962C8B-B14F-4D97-AF65-F5344CB8AC3E}">
        <p14:creationId xmlns:p14="http://schemas.microsoft.com/office/powerpoint/2010/main" val="20005419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FF5C486-B413-4A91-B0FA-4A02212F18A9}" type="slidenum">
              <a:rPr lang="en-US" smtClean="0"/>
              <a:pPr>
                <a:defRPr/>
              </a:pPr>
              <a:t>21</a:t>
            </a:fld>
            <a:endParaRPr lang="en-US" dirty="0"/>
          </a:p>
        </p:txBody>
      </p:sp>
    </p:spTree>
    <p:extLst>
      <p:ext uri="{BB962C8B-B14F-4D97-AF65-F5344CB8AC3E}">
        <p14:creationId xmlns:p14="http://schemas.microsoft.com/office/powerpoint/2010/main" val="33312459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39FF749-C8AB-483D-BFA8-3E5EF6FAC503}" type="slidenum">
              <a:rPr lang="en-US" smtClean="0"/>
              <a:t>22</a:t>
            </a:fld>
            <a:endParaRPr lang="en-US" dirty="0"/>
          </a:p>
        </p:txBody>
      </p:sp>
    </p:spTree>
    <p:extLst>
      <p:ext uri="{BB962C8B-B14F-4D97-AF65-F5344CB8AC3E}">
        <p14:creationId xmlns:p14="http://schemas.microsoft.com/office/powerpoint/2010/main" val="17638208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FF5C486-B413-4A91-B0FA-4A02212F18A9}" type="slidenum">
              <a:rPr lang="en-US" smtClean="0"/>
              <a:pPr>
                <a:defRPr/>
              </a:pPr>
              <a:t>3</a:t>
            </a:fld>
            <a:endParaRPr lang="en-US" dirty="0"/>
          </a:p>
        </p:txBody>
      </p:sp>
    </p:spTree>
    <p:extLst>
      <p:ext uri="{BB962C8B-B14F-4D97-AF65-F5344CB8AC3E}">
        <p14:creationId xmlns:p14="http://schemas.microsoft.com/office/powerpoint/2010/main" val="2998825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FF5C486-B413-4A91-B0FA-4A02212F18A9}" type="slidenum">
              <a:rPr lang="en-US" smtClean="0"/>
              <a:pPr>
                <a:defRPr/>
              </a:pPr>
              <a:t>4</a:t>
            </a:fld>
            <a:endParaRPr lang="en-US" dirty="0"/>
          </a:p>
        </p:txBody>
      </p:sp>
    </p:spTree>
    <p:extLst>
      <p:ext uri="{BB962C8B-B14F-4D97-AF65-F5344CB8AC3E}">
        <p14:creationId xmlns:p14="http://schemas.microsoft.com/office/powerpoint/2010/main" val="8128884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FF5C486-B413-4A91-B0FA-4A02212F18A9}" type="slidenum">
              <a:rPr lang="en-US" smtClean="0"/>
              <a:pPr>
                <a:defRPr/>
              </a:pPr>
              <a:t>5</a:t>
            </a:fld>
            <a:endParaRPr lang="en-US" dirty="0"/>
          </a:p>
        </p:txBody>
      </p:sp>
    </p:spTree>
    <p:extLst>
      <p:ext uri="{BB962C8B-B14F-4D97-AF65-F5344CB8AC3E}">
        <p14:creationId xmlns:p14="http://schemas.microsoft.com/office/powerpoint/2010/main" val="11087162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PCard - can be used for some contract items; most commonly small $ items – advantage to suppliers – get your money immediately; less paperwork</a:t>
            </a:r>
          </a:p>
          <a:p>
            <a:endParaRPr lang="en-US" dirty="0"/>
          </a:p>
          <a:p>
            <a:r>
              <a:rPr lang="en-US" dirty="0"/>
              <a:t>PO is automatically faxed or emailed to vendor.</a:t>
            </a:r>
          </a:p>
          <a:p>
            <a:endParaRPr lang="en-US" dirty="0"/>
          </a:p>
          <a:p>
            <a:r>
              <a:rPr lang="en-US" dirty="0"/>
              <a:t>Performance Contract – paper document that requires signatures; Vendor will receive payment by check upon completion of milestones or full project (as defined in PC).</a:t>
            </a:r>
          </a:p>
        </p:txBody>
      </p:sp>
      <p:sp>
        <p:nvSpPr>
          <p:cNvPr id="4" name="Slide Number Placeholder 3"/>
          <p:cNvSpPr>
            <a:spLocks noGrp="1"/>
          </p:cNvSpPr>
          <p:nvPr>
            <p:ph type="sldNum" sz="quarter" idx="10"/>
          </p:nvPr>
        </p:nvSpPr>
        <p:spPr/>
        <p:txBody>
          <a:bodyPr/>
          <a:lstStyle/>
          <a:p>
            <a:pPr>
              <a:defRPr/>
            </a:pPr>
            <a:fld id="{0FF5C486-B413-4A91-B0FA-4A02212F18A9}" type="slidenum">
              <a:rPr lang="en-US" smtClean="0"/>
              <a:pPr>
                <a:defRPr/>
              </a:pPr>
              <a:t>6</a:t>
            </a:fld>
            <a:endParaRPr lang="en-US" dirty="0"/>
          </a:p>
        </p:txBody>
      </p:sp>
    </p:spTree>
    <p:extLst>
      <p:ext uri="{BB962C8B-B14F-4D97-AF65-F5344CB8AC3E}">
        <p14:creationId xmlns:p14="http://schemas.microsoft.com/office/powerpoint/2010/main" val="19099212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39FF749-C8AB-483D-BFA8-3E5EF6FAC503}" type="slidenum">
              <a:rPr lang="en-US" smtClean="0"/>
              <a:t>7</a:t>
            </a:fld>
            <a:endParaRPr lang="en-US" dirty="0"/>
          </a:p>
        </p:txBody>
      </p:sp>
    </p:spTree>
    <p:extLst>
      <p:ext uri="{BB962C8B-B14F-4D97-AF65-F5344CB8AC3E}">
        <p14:creationId xmlns:p14="http://schemas.microsoft.com/office/powerpoint/2010/main" val="30199916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2" defTabSz="931565">
              <a:defRPr/>
            </a:pPr>
            <a:r>
              <a:rPr lang="en-US" sz="2800" dirty="0"/>
              <a:t>Examples:  1 widget for $25,000 or 5 widgets at $5,000 each would be purchased in this manner)</a:t>
            </a:r>
          </a:p>
          <a:p>
            <a:endParaRPr lang="en-US" dirty="0"/>
          </a:p>
          <a:p>
            <a:r>
              <a:rPr lang="en-US" dirty="0"/>
              <a:t>Responsive - Term used to describe a supplier who has submitted a response to a solicitation that conforms in all material respects to the requirements set forth in the solicitation.</a:t>
            </a:r>
          </a:p>
          <a:p>
            <a:endParaRPr lang="en-US" dirty="0"/>
          </a:p>
          <a:p>
            <a:pPr lvl="0"/>
            <a:r>
              <a:rPr lang="en-US" dirty="0"/>
              <a:t>Responsible - – Term used to describe a supplier who is determined by Procurement Services to have:</a:t>
            </a:r>
          </a:p>
          <a:p>
            <a:pPr lvl="0"/>
            <a:r>
              <a:rPr lang="en-US" dirty="0"/>
              <a:t>	The ability, capacity, and skill to provide the service required;</a:t>
            </a:r>
          </a:p>
          <a:p>
            <a:pPr lvl="0"/>
            <a:r>
              <a:rPr lang="en-US" dirty="0"/>
              <a:t>	The capability to provide the service promptly, or within time specified, without delay or interference;</a:t>
            </a:r>
          </a:p>
          <a:p>
            <a:pPr lvl="0"/>
            <a:r>
              <a:rPr lang="en-US" dirty="0"/>
              <a:t>	The character, integrity, reputation, judgment, experience and efficiency necessary to conduct business in good order;</a:t>
            </a:r>
          </a:p>
          <a:p>
            <a:pPr lvl="0"/>
            <a:r>
              <a:rPr lang="en-US" dirty="0"/>
              <a:t>	Provided satisfactory performance on previous contracts, if any;</a:t>
            </a:r>
          </a:p>
          <a:p>
            <a:pPr lvl="0"/>
            <a:r>
              <a:rPr lang="en-US" dirty="0"/>
              <a:t>	Previously and presently complied with the laws and policies relating to the service;</a:t>
            </a:r>
          </a:p>
          <a:p>
            <a:pPr lvl="0"/>
            <a:r>
              <a:rPr lang="en-US" dirty="0"/>
              <a:t>	Sufficient financial resources and ability to perform the service;</a:t>
            </a:r>
          </a:p>
          <a:p>
            <a:pPr lvl="0"/>
            <a:r>
              <a:rPr lang="en-US" dirty="0"/>
              <a:t>	The ability to provide supplies or services for the particular use required; and,</a:t>
            </a:r>
          </a:p>
          <a:p>
            <a:r>
              <a:rPr lang="en-US" dirty="0"/>
              <a:t>	Not provided any conditions to the bid/offer that would have the bid/proposal considered non-qualified and therefore non-responsive</a:t>
            </a:r>
          </a:p>
          <a:p>
            <a:endParaRPr lang="en-US" dirty="0"/>
          </a:p>
        </p:txBody>
      </p:sp>
      <p:sp>
        <p:nvSpPr>
          <p:cNvPr id="4" name="Slide Number Placeholder 3"/>
          <p:cNvSpPr>
            <a:spLocks noGrp="1"/>
          </p:cNvSpPr>
          <p:nvPr>
            <p:ph type="sldNum" sz="quarter" idx="10"/>
          </p:nvPr>
        </p:nvSpPr>
        <p:spPr/>
        <p:txBody>
          <a:bodyPr/>
          <a:lstStyle/>
          <a:p>
            <a:pPr>
              <a:defRPr/>
            </a:pPr>
            <a:fld id="{0FF5C486-B413-4A91-B0FA-4A02212F18A9}" type="slidenum">
              <a:rPr lang="en-US" smtClean="0"/>
              <a:pPr>
                <a:defRPr/>
              </a:pPr>
              <a:t>8</a:t>
            </a:fld>
            <a:endParaRPr lang="en-US" dirty="0"/>
          </a:p>
        </p:txBody>
      </p:sp>
    </p:spTree>
    <p:extLst>
      <p:ext uri="{BB962C8B-B14F-4D97-AF65-F5344CB8AC3E}">
        <p14:creationId xmlns:p14="http://schemas.microsoft.com/office/powerpoint/2010/main" val="27085958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Non-Construction - “out” for 2 weeks</a:t>
            </a:r>
          </a:p>
          <a:p>
            <a:endParaRPr lang="en-US" dirty="0"/>
          </a:p>
          <a:p>
            <a:r>
              <a:rPr lang="en-US" dirty="0"/>
              <a:t>Construction – “out” for 4 weeks</a:t>
            </a:r>
          </a:p>
          <a:p>
            <a:endParaRPr lang="en-US" dirty="0"/>
          </a:p>
          <a:p>
            <a:r>
              <a:rPr lang="en-US" dirty="0"/>
              <a:t>Responsive - Term used to describe a supplier who has submitted a response to a solicitation that conforms in all material respects to the requirements set forth in the solicitation.</a:t>
            </a:r>
          </a:p>
          <a:p>
            <a:endParaRPr lang="en-US" dirty="0"/>
          </a:p>
          <a:p>
            <a:pPr lvl="0"/>
            <a:r>
              <a:rPr lang="en-US" dirty="0"/>
              <a:t>Responsible - – Term used to describe a supplier who is determined by Procurement Services to have:</a:t>
            </a:r>
          </a:p>
          <a:p>
            <a:pPr lvl="0"/>
            <a:r>
              <a:rPr lang="en-US" dirty="0"/>
              <a:t>	The ability, capacity, and skill to provide the service required;</a:t>
            </a:r>
          </a:p>
          <a:p>
            <a:pPr lvl="0"/>
            <a:r>
              <a:rPr lang="en-US" dirty="0"/>
              <a:t>	The capability to provide the service promptly, or within time specified, without delay or interference;</a:t>
            </a:r>
          </a:p>
          <a:p>
            <a:pPr lvl="0"/>
            <a:r>
              <a:rPr lang="en-US" dirty="0"/>
              <a:t>	The character, integrity, reputation, judgment, experience and efficiency necessary to conduct business in good order;</a:t>
            </a:r>
          </a:p>
          <a:p>
            <a:pPr lvl="0"/>
            <a:r>
              <a:rPr lang="en-US" dirty="0"/>
              <a:t>	Provided satisfactory performance on previous contracts, if any;</a:t>
            </a:r>
          </a:p>
          <a:p>
            <a:pPr lvl="0"/>
            <a:r>
              <a:rPr lang="en-US" dirty="0"/>
              <a:t>	Previously and presently complied with the laws and policies relating to the service;</a:t>
            </a:r>
          </a:p>
          <a:p>
            <a:pPr lvl="0"/>
            <a:r>
              <a:rPr lang="en-US" dirty="0"/>
              <a:t>	Sufficient financial resources and ability to perform the service;</a:t>
            </a:r>
          </a:p>
          <a:p>
            <a:pPr lvl="0"/>
            <a:r>
              <a:rPr lang="en-US" dirty="0"/>
              <a:t>	The ability to provide supplies or services for the particular use required; and,</a:t>
            </a:r>
          </a:p>
          <a:p>
            <a:r>
              <a:rPr lang="en-US" dirty="0"/>
              <a:t>	Not provided any conditions to the bid/offer that would have the bid/proposal considered non-qualified and therefore non-responsive</a:t>
            </a:r>
          </a:p>
        </p:txBody>
      </p:sp>
      <p:sp>
        <p:nvSpPr>
          <p:cNvPr id="4" name="Slide Number Placeholder 3"/>
          <p:cNvSpPr>
            <a:spLocks noGrp="1"/>
          </p:cNvSpPr>
          <p:nvPr>
            <p:ph type="sldNum" sz="quarter" idx="10"/>
          </p:nvPr>
        </p:nvSpPr>
        <p:spPr/>
        <p:txBody>
          <a:bodyPr/>
          <a:lstStyle/>
          <a:p>
            <a:pPr>
              <a:defRPr/>
            </a:pPr>
            <a:fld id="{0FF5C486-B413-4A91-B0FA-4A02212F18A9}" type="slidenum">
              <a:rPr lang="en-US" smtClean="0"/>
              <a:pPr>
                <a:defRPr/>
              </a:pPr>
              <a:t>9</a:t>
            </a:fld>
            <a:endParaRPr lang="en-US" dirty="0"/>
          </a:p>
        </p:txBody>
      </p:sp>
    </p:spTree>
    <p:extLst>
      <p:ext uri="{BB962C8B-B14F-4D97-AF65-F5344CB8AC3E}">
        <p14:creationId xmlns:p14="http://schemas.microsoft.com/office/powerpoint/2010/main" val="5108044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36C323D-33A4-4BC1-92F4-D95F2D21D9C4}" type="datetimeFigureOut">
              <a:rPr lang="en-US" smtClean="0"/>
              <a:t>9/2/2020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8E3A453-DA68-4808-A450-D354BB501959}" type="slidenum">
              <a:rPr lang="en-US" smtClean="0"/>
              <a:t>‹#›</a:t>
            </a:fld>
            <a:endParaRPr lang="en-US" dirty="0"/>
          </a:p>
        </p:txBody>
      </p:sp>
    </p:spTree>
    <p:extLst>
      <p:ext uri="{BB962C8B-B14F-4D97-AF65-F5344CB8AC3E}">
        <p14:creationId xmlns:p14="http://schemas.microsoft.com/office/powerpoint/2010/main" val="23505168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36C323D-33A4-4BC1-92F4-D95F2D21D9C4}" type="datetimeFigureOut">
              <a:rPr lang="en-US" smtClean="0"/>
              <a:t>9/2/2020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8E3A453-DA68-4808-A450-D354BB501959}" type="slidenum">
              <a:rPr lang="en-US" smtClean="0"/>
              <a:t>‹#›</a:t>
            </a:fld>
            <a:endParaRPr lang="en-US" dirty="0"/>
          </a:p>
        </p:txBody>
      </p:sp>
    </p:spTree>
    <p:extLst>
      <p:ext uri="{BB962C8B-B14F-4D97-AF65-F5344CB8AC3E}">
        <p14:creationId xmlns:p14="http://schemas.microsoft.com/office/powerpoint/2010/main" val="9071919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36C323D-33A4-4BC1-92F4-D95F2D21D9C4}" type="datetimeFigureOut">
              <a:rPr lang="en-US" smtClean="0"/>
              <a:t>9/2/2020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8E3A453-DA68-4808-A450-D354BB501959}" type="slidenum">
              <a:rPr lang="en-US" smtClean="0"/>
              <a:t>‹#›</a:t>
            </a:fld>
            <a:endParaRPr lang="en-US" dirty="0"/>
          </a:p>
        </p:txBody>
      </p:sp>
    </p:spTree>
    <p:extLst>
      <p:ext uri="{BB962C8B-B14F-4D97-AF65-F5344CB8AC3E}">
        <p14:creationId xmlns:p14="http://schemas.microsoft.com/office/powerpoint/2010/main" val="37973334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36C323D-33A4-4BC1-92F4-D95F2D21D9C4}" type="datetimeFigureOut">
              <a:rPr lang="en-US" smtClean="0"/>
              <a:t>9/2/2020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8E3A453-DA68-4808-A450-D354BB501959}" type="slidenum">
              <a:rPr lang="en-US" smtClean="0"/>
              <a:t>‹#›</a:t>
            </a:fld>
            <a:endParaRPr lang="en-US" dirty="0"/>
          </a:p>
        </p:txBody>
      </p:sp>
    </p:spTree>
    <p:extLst>
      <p:ext uri="{BB962C8B-B14F-4D97-AF65-F5344CB8AC3E}">
        <p14:creationId xmlns:p14="http://schemas.microsoft.com/office/powerpoint/2010/main" val="14127912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36C323D-33A4-4BC1-92F4-D95F2D21D9C4}" type="datetimeFigureOut">
              <a:rPr lang="en-US" smtClean="0"/>
              <a:t>9/2/2020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8E3A453-DA68-4808-A450-D354BB501959}" type="slidenum">
              <a:rPr lang="en-US" smtClean="0"/>
              <a:t>‹#›</a:t>
            </a:fld>
            <a:endParaRPr lang="en-US" dirty="0"/>
          </a:p>
        </p:txBody>
      </p:sp>
    </p:spTree>
    <p:extLst>
      <p:ext uri="{BB962C8B-B14F-4D97-AF65-F5344CB8AC3E}">
        <p14:creationId xmlns:p14="http://schemas.microsoft.com/office/powerpoint/2010/main" val="36942149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36C323D-33A4-4BC1-92F4-D95F2D21D9C4}" type="datetimeFigureOut">
              <a:rPr lang="en-US" smtClean="0"/>
              <a:t>9/2/2020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8E3A453-DA68-4808-A450-D354BB501959}" type="slidenum">
              <a:rPr lang="en-US" smtClean="0"/>
              <a:t>‹#›</a:t>
            </a:fld>
            <a:endParaRPr lang="en-US" dirty="0"/>
          </a:p>
        </p:txBody>
      </p:sp>
    </p:spTree>
    <p:extLst>
      <p:ext uri="{BB962C8B-B14F-4D97-AF65-F5344CB8AC3E}">
        <p14:creationId xmlns:p14="http://schemas.microsoft.com/office/powerpoint/2010/main" val="22376964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36C323D-33A4-4BC1-92F4-D95F2D21D9C4}" type="datetimeFigureOut">
              <a:rPr lang="en-US" smtClean="0"/>
              <a:t>9/2/2020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A8E3A453-DA68-4808-A450-D354BB501959}" type="slidenum">
              <a:rPr lang="en-US" smtClean="0"/>
              <a:t>‹#›</a:t>
            </a:fld>
            <a:endParaRPr lang="en-US" dirty="0"/>
          </a:p>
        </p:txBody>
      </p:sp>
    </p:spTree>
    <p:extLst>
      <p:ext uri="{BB962C8B-B14F-4D97-AF65-F5344CB8AC3E}">
        <p14:creationId xmlns:p14="http://schemas.microsoft.com/office/powerpoint/2010/main" val="9892807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36C323D-33A4-4BC1-92F4-D95F2D21D9C4}" type="datetimeFigureOut">
              <a:rPr lang="en-US" smtClean="0"/>
              <a:t>9/2/2020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8E3A453-DA68-4808-A450-D354BB501959}" type="slidenum">
              <a:rPr lang="en-US" smtClean="0"/>
              <a:t>‹#›</a:t>
            </a:fld>
            <a:endParaRPr lang="en-US" dirty="0"/>
          </a:p>
        </p:txBody>
      </p:sp>
    </p:spTree>
    <p:extLst>
      <p:ext uri="{BB962C8B-B14F-4D97-AF65-F5344CB8AC3E}">
        <p14:creationId xmlns:p14="http://schemas.microsoft.com/office/powerpoint/2010/main" val="27584918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36C323D-33A4-4BC1-92F4-D95F2D21D9C4}" type="datetimeFigureOut">
              <a:rPr lang="en-US" smtClean="0"/>
              <a:t>9/2/2020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A8E3A453-DA68-4808-A450-D354BB501959}" type="slidenum">
              <a:rPr lang="en-US" smtClean="0"/>
              <a:t>‹#›</a:t>
            </a:fld>
            <a:endParaRPr lang="en-US" dirty="0"/>
          </a:p>
        </p:txBody>
      </p:sp>
    </p:spTree>
    <p:extLst>
      <p:ext uri="{BB962C8B-B14F-4D97-AF65-F5344CB8AC3E}">
        <p14:creationId xmlns:p14="http://schemas.microsoft.com/office/powerpoint/2010/main" val="23599681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36C323D-33A4-4BC1-92F4-D95F2D21D9C4}" type="datetimeFigureOut">
              <a:rPr lang="en-US" smtClean="0"/>
              <a:t>9/2/2020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8E3A453-DA68-4808-A450-D354BB501959}" type="slidenum">
              <a:rPr lang="en-US" smtClean="0"/>
              <a:t>‹#›</a:t>
            </a:fld>
            <a:endParaRPr lang="en-US" dirty="0"/>
          </a:p>
        </p:txBody>
      </p:sp>
    </p:spTree>
    <p:extLst>
      <p:ext uri="{BB962C8B-B14F-4D97-AF65-F5344CB8AC3E}">
        <p14:creationId xmlns:p14="http://schemas.microsoft.com/office/powerpoint/2010/main" val="37375309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36C323D-33A4-4BC1-92F4-D95F2D21D9C4}" type="datetimeFigureOut">
              <a:rPr lang="en-US" smtClean="0"/>
              <a:t>9/2/2020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8E3A453-DA68-4808-A450-D354BB501959}" type="slidenum">
              <a:rPr lang="en-US" smtClean="0"/>
              <a:t>‹#›</a:t>
            </a:fld>
            <a:endParaRPr lang="en-US" dirty="0"/>
          </a:p>
        </p:txBody>
      </p:sp>
    </p:spTree>
    <p:extLst>
      <p:ext uri="{BB962C8B-B14F-4D97-AF65-F5344CB8AC3E}">
        <p14:creationId xmlns:p14="http://schemas.microsoft.com/office/powerpoint/2010/main" val="6167407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6C323D-33A4-4BC1-92F4-D95F2D21D9C4}" type="datetimeFigureOut">
              <a:rPr lang="en-US" smtClean="0"/>
              <a:t>9/2/2020</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E3A453-DA68-4808-A450-D354BB501959}" type="slidenum">
              <a:rPr lang="en-US" smtClean="0"/>
              <a:t>‹#›</a:t>
            </a:fld>
            <a:endParaRPr lang="en-US" dirty="0"/>
          </a:p>
        </p:txBody>
      </p:sp>
    </p:spTree>
    <p:extLst>
      <p:ext uri="{BB962C8B-B14F-4D97-AF65-F5344CB8AC3E}">
        <p14:creationId xmlns:p14="http://schemas.microsoft.com/office/powerpoint/2010/main" val="26077341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hyperlink" Target="mailto:wendy.bell@cobbk12.org"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csd_wdmk2_cmyk.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 y="161503"/>
            <a:ext cx="7044398" cy="1362497"/>
          </a:xfrm>
          <a:prstGeom prst="rect">
            <a:avLst/>
          </a:prstGeom>
        </p:spPr>
      </p:pic>
      <p:pic>
        <p:nvPicPr>
          <p:cNvPr id="5" name="Picture 4" descr="FrontSaying.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0400" y="1676400"/>
            <a:ext cx="7721600" cy="4622800"/>
          </a:xfrm>
          <a:prstGeom prst="rect">
            <a:avLst/>
          </a:prstGeom>
        </p:spPr>
      </p:pic>
    </p:spTree>
    <p:extLst>
      <p:ext uri="{BB962C8B-B14F-4D97-AF65-F5344CB8AC3E}">
        <p14:creationId xmlns:p14="http://schemas.microsoft.com/office/powerpoint/2010/main" val="26835584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457200" y="304800"/>
            <a:ext cx="8229600" cy="1143000"/>
          </a:xfrm>
        </p:spPr>
        <p:txBody>
          <a:bodyPr/>
          <a:lstStyle/>
          <a:p>
            <a:pPr eaLnBrk="1" hangingPunct="1">
              <a:defRPr/>
            </a:pPr>
            <a:r>
              <a:rPr lang="en-US" sz="3600" b="1" dirty="0">
                <a:solidFill>
                  <a:schemeClr val="bg1">
                    <a:lumMod val="50000"/>
                  </a:schemeClr>
                </a:solidFill>
              </a:rPr>
              <a:t>       </a:t>
            </a:r>
            <a:r>
              <a:rPr lang="en-US" sz="4000" b="1" dirty="0">
                <a:solidFill>
                  <a:schemeClr val="tx1"/>
                </a:solidFill>
              </a:rPr>
              <a:t>Request for Proposal (RFP)</a:t>
            </a:r>
          </a:p>
        </p:txBody>
      </p:sp>
      <p:sp>
        <p:nvSpPr>
          <p:cNvPr id="13" name="Content Placeholder 2"/>
          <p:cNvSpPr>
            <a:spLocks noGrp="1"/>
          </p:cNvSpPr>
          <p:nvPr>
            <p:ph idx="1"/>
          </p:nvPr>
        </p:nvSpPr>
        <p:spPr>
          <a:xfrm>
            <a:off x="457200" y="1746318"/>
            <a:ext cx="8229600" cy="4654482"/>
          </a:xfrm>
        </p:spPr>
        <p:txBody>
          <a:bodyPr>
            <a:normAutofit lnSpcReduction="10000"/>
          </a:bodyPr>
          <a:lstStyle/>
          <a:p>
            <a:pPr marL="342900" lvl="2" indent="-342900" eaLnBrk="1" hangingPunct="1">
              <a:spcBef>
                <a:spcPts val="2400"/>
              </a:spcBef>
              <a:buClr>
                <a:schemeClr val="tx1">
                  <a:lumMod val="50000"/>
                </a:schemeClr>
              </a:buClr>
              <a:buSzPct val="80000"/>
              <a:buFont typeface="Wingdings" pitchFamily="2" charset="2"/>
              <a:buChar char="n"/>
              <a:defRPr/>
            </a:pPr>
            <a:r>
              <a:rPr lang="en-US" sz="3200" dirty="0">
                <a:ea typeface="+mn-ea"/>
                <a:cs typeface="+mn-cs"/>
              </a:rPr>
              <a:t>Solicitation method that may be utilized when purchases total $50,000 or more.</a:t>
            </a:r>
          </a:p>
          <a:p>
            <a:pPr marL="800100" lvl="3" indent="-342900" algn="just">
              <a:spcBef>
                <a:spcPts val="2400"/>
              </a:spcBef>
              <a:buClr>
                <a:schemeClr val="tx1">
                  <a:lumMod val="50000"/>
                </a:schemeClr>
              </a:buClr>
              <a:buSzPct val="80000"/>
              <a:buFont typeface="Wingdings" panose="05000000000000000000" pitchFamily="2" charset="2"/>
              <a:buChar char="q"/>
              <a:defRPr/>
            </a:pPr>
            <a:r>
              <a:rPr lang="en-US" sz="2400" dirty="0">
                <a:ea typeface="+mn-ea"/>
                <a:cs typeface="+mn-cs"/>
              </a:rPr>
              <a:t>Advertised on CCSD Current Solicitations </a:t>
            </a:r>
            <a:r>
              <a:rPr lang="en-US" sz="2400" dirty="0"/>
              <a:t>website </a:t>
            </a:r>
            <a:r>
              <a:rPr lang="en-US" sz="2400" dirty="0">
                <a:ea typeface="+mn-ea"/>
                <a:cs typeface="+mn-cs"/>
              </a:rPr>
              <a:t>and local TV Channels 23/24.</a:t>
            </a:r>
          </a:p>
          <a:p>
            <a:pPr marL="800100" lvl="3" indent="-342900" algn="just">
              <a:spcBef>
                <a:spcPts val="2400"/>
              </a:spcBef>
              <a:buClr>
                <a:schemeClr val="tx1">
                  <a:lumMod val="50000"/>
                </a:schemeClr>
              </a:buClr>
              <a:buSzPct val="80000"/>
              <a:buFont typeface="Wingdings" panose="05000000000000000000" pitchFamily="2" charset="2"/>
              <a:buChar char="q"/>
              <a:defRPr/>
            </a:pPr>
            <a:r>
              <a:rPr lang="en-US" sz="2400" dirty="0">
                <a:ea typeface="+mn-ea"/>
                <a:cs typeface="+mn-cs"/>
              </a:rPr>
              <a:t>Typically “on the street” for two (2) weeks.</a:t>
            </a:r>
          </a:p>
          <a:p>
            <a:pPr marL="800100" lvl="3" indent="-342900" algn="just" eaLnBrk="1" hangingPunct="1">
              <a:spcBef>
                <a:spcPts val="2400"/>
              </a:spcBef>
              <a:buClr>
                <a:schemeClr val="tx1">
                  <a:lumMod val="50000"/>
                </a:schemeClr>
              </a:buClr>
              <a:buSzPct val="80000"/>
              <a:buFont typeface="Wingdings" panose="05000000000000000000" pitchFamily="2" charset="2"/>
              <a:buChar char="q"/>
              <a:defRPr/>
            </a:pPr>
            <a:r>
              <a:rPr lang="en-US" sz="2400" dirty="0">
                <a:ea typeface="+mn-ea"/>
                <a:cs typeface="+mn-cs"/>
              </a:rPr>
              <a:t>No public opening.</a:t>
            </a:r>
          </a:p>
          <a:p>
            <a:pPr marL="800100" lvl="3" indent="-342900" algn="just" eaLnBrk="1" hangingPunct="1">
              <a:spcBef>
                <a:spcPts val="2400"/>
              </a:spcBef>
              <a:buClr>
                <a:schemeClr val="tx1">
                  <a:lumMod val="50000"/>
                </a:schemeClr>
              </a:buClr>
              <a:buSzPct val="80000"/>
              <a:buFont typeface="Wingdings" panose="05000000000000000000" pitchFamily="2" charset="2"/>
              <a:buChar char="q"/>
              <a:defRPr/>
            </a:pPr>
            <a:r>
              <a:rPr lang="en-US" sz="2400" dirty="0">
                <a:ea typeface="+mn-ea"/>
                <a:cs typeface="+mn-cs"/>
              </a:rPr>
              <a:t>Pre-determined criteria including cost are evaluated by a committee to determine which proposal offers the best overall solution.</a:t>
            </a:r>
          </a:p>
          <a:p>
            <a:pPr marL="342900" lvl="2" indent="-342900" eaLnBrk="1" hangingPunct="1">
              <a:spcBef>
                <a:spcPts val="1800"/>
              </a:spcBef>
              <a:buSzPct val="80000"/>
              <a:buFont typeface="Wingdings" pitchFamily="2" charset="2"/>
              <a:buChar char="n"/>
              <a:defRPr/>
            </a:pPr>
            <a:endParaRPr lang="en-US" sz="2800" dirty="0">
              <a:ea typeface="+mn-ea"/>
              <a:cs typeface="+mn-cs"/>
            </a:endParaRPr>
          </a:p>
        </p:txBody>
      </p:sp>
      <p:sp>
        <p:nvSpPr>
          <p:cNvPr id="4" name="Slide Number Placeholder 3"/>
          <p:cNvSpPr>
            <a:spLocks noGrp="1"/>
          </p:cNvSpPr>
          <p:nvPr>
            <p:ph type="sldNum" sz="quarter" idx="12"/>
          </p:nvPr>
        </p:nvSpPr>
        <p:spPr/>
        <p:txBody>
          <a:bodyPr/>
          <a:lstStyle/>
          <a:p>
            <a:pPr>
              <a:defRPr/>
            </a:pPr>
            <a:fld id="{C17B30B3-2553-4DCB-ADB9-FAF8ED89A86C}" type="slidenum">
              <a:rPr lang="en-US"/>
              <a:pPr>
                <a:defRPr/>
              </a:pPr>
              <a:t>10</a:t>
            </a:fld>
            <a:endParaRPr lang="en-US" dirty="0"/>
          </a:p>
        </p:txBody>
      </p:sp>
      <p:pic>
        <p:nvPicPr>
          <p:cNvPr id="5" name="Picture 4" descr="http://www.cobbk12.org/centraloffice/communications/identityguide/logo_files/OTOGSS_Logo_black_SMALL.png"/>
          <p:cNvPicPr/>
          <p:nvPr/>
        </p:nvPicPr>
        <p:blipFill>
          <a:blip r:embed="rId3">
            <a:extLst>
              <a:ext uri="{28A0092B-C50C-407E-A947-70E740481C1C}">
                <a14:useLocalDpi xmlns:a14="http://schemas.microsoft.com/office/drawing/2010/main" val="0"/>
              </a:ext>
            </a:extLst>
          </a:blip>
          <a:srcRect/>
          <a:stretch>
            <a:fillRect/>
          </a:stretch>
        </p:blipFill>
        <p:spPr bwMode="auto">
          <a:xfrm>
            <a:off x="7" y="6282"/>
            <a:ext cx="1280054" cy="1723806"/>
          </a:xfrm>
          <a:prstGeom prst="rect">
            <a:avLst/>
          </a:prstGeom>
          <a:noFill/>
          <a:ln>
            <a:noFill/>
          </a:ln>
        </p:spPr>
      </p:pic>
    </p:spTree>
    <p:extLst>
      <p:ext uri="{BB962C8B-B14F-4D97-AF65-F5344CB8AC3E}">
        <p14:creationId xmlns:p14="http://schemas.microsoft.com/office/powerpoint/2010/main" val="15266994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457200" y="304800"/>
            <a:ext cx="8229600" cy="1143000"/>
          </a:xfrm>
        </p:spPr>
        <p:txBody>
          <a:bodyPr/>
          <a:lstStyle/>
          <a:p>
            <a:pPr eaLnBrk="1" hangingPunct="1">
              <a:defRPr/>
            </a:pPr>
            <a:r>
              <a:rPr lang="en-US" sz="4000" b="1" dirty="0">
                <a:solidFill>
                  <a:schemeClr val="tx1"/>
                </a:solidFill>
              </a:rPr>
              <a:t>Solicitation Process</a:t>
            </a:r>
          </a:p>
        </p:txBody>
      </p:sp>
      <p:sp>
        <p:nvSpPr>
          <p:cNvPr id="13" name="Content Placeholder 2"/>
          <p:cNvSpPr>
            <a:spLocks noGrp="1"/>
          </p:cNvSpPr>
          <p:nvPr>
            <p:ph idx="1"/>
          </p:nvPr>
        </p:nvSpPr>
        <p:spPr>
          <a:xfrm>
            <a:off x="457200" y="1905000"/>
            <a:ext cx="8229600" cy="4114800"/>
          </a:xfrm>
        </p:spPr>
        <p:txBody>
          <a:bodyPr/>
          <a:lstStyle/>
          <a:p>
            <a:pPr marL="342900" lvl="2" indent="-342900" algn="just" eaLnBrk="1" hangingPunct="1">
              <a:spcBef>
                <a:spcPts val="1800"/>
              </a:spcBef>
              <a:buClr>
                <a:schemeClr val="tx1">
                  <a:lumMod val="50000"/>
                </a:schemeClr>
              </a:buClr>
              <a:buSzPct val="80000"/>
              <a:buFont typeface="Wingdings" pitchFamily="2" charset="2"/>
              <a:buChar char="n"/>
              <a:defRPr/>
            </a:pPr>
            <a:r>
              <a:rPr lang="en-US" sz="2600" dirty="0">
                <a:ea typeface="+mn-ea"/>
                <a:cs typeface="+mn-cs"/>
              </a:rPr>
              <a:t>A central office department or school (end-user) must submit a request to Procurement Services to start the solicitation process.</a:t>
            </a:r>
          </a:p>
          <a:p>
            <a:pPr marL="342900" lvl="2" indent="-342900" algn="just" eaLnBrk="1" hangingPunct="1">
              <a:spcBef>
                <a:spcPts val="1800"/>
              </a:spcBef>
              <a:buClr>
                <a:schemeClr val="tx1">
                  <a:lumMod val="50000"/>
                </a:schemeClr>
              </a:buClr>
              <a:buSzPct val="80000"/>
              <a:buFont typeface="Wingdings" pitchFamily="2" charset="2"/>
              <a:buChar char="n"/>
              <a:defRPr/>
            </a:pPr>
            <a:r>
              <a:rPr lang="en-US" sz="2600" dirty="0">
                <a:ea typeface="+mn-ea"/>
                <a:cs typeface="+mn-cs"/>
              </a:rPr>
              <a:t>The end-user provides specifications or scope of work for the solicitation and works with Procurement to finalize the solicitation.</a:t>
            </a:r>
          </a:p>
          <a:p>
            <a:pPr marL="342900" lvl="2" indent="-342900" algn="just" eaLnBrk="1" hangingPunct="1">
              <a:spcBef>
                <a:spcPts val="1800"/>
              </a:spcBef>
              <a:buClr>
                <a:schemeClr val="tx1">
                  <a:lumMod val="50000"/>
                </a:schemeClr>
              </a:buClr>
              <a:buSzPct val="80000"/>
              <a:buFont typeface="Wingdings" pitchFamily="2" charset="2"/>
              <a:buChar char="n"/>
              <a:defRPr/>
            </a:pPr>
            <a:r>
              <a:rPr lang="en-US" sz="2600" dirty="0">
                <a:ea typeface="+mn-ea"/>
                <a:cs typeface="+mn-cs"/>
              </a:rPr>
              <a:t>The solicitation is released when the end-user and Procurement Services have reviewed and approved the solicitation.</a:t>
            </a:r>
          </a:p>
          <a:p>
            <a:pPr marL="342900" lvl="2" indent="-342900" eaLnBrk="1" hangingPunct="1">
              <a:spcBef>
                <a:spcPts val="1800"/>
              </a:spcBef>
              <a:buSzPct val="80000"/>
              <a:buFont typeface="Wingdings" pitchFamily="2" charset="2"/>
              <a:buChar char="n"/>
              <a:defRPr/>
            </a:pPr>
            <a:endParaRPr lang="en-US" sz="2800" dirty="0">
              <a:ea typeface="+mn-ea"/>
              <a:cs typeface="+mn-cs"/>
            </a:endParaRPr>
          </a:p>
        </p:txBody>
      </p:sp>
      <p:sp>
        <p:nvSpPr>
          <p:cNvPr id="4" name="Slide Number Placeholder 3"/>
          <p:cNvSpPr>
            <a:spLocks noGrp="1"/>
          </p:cNvSpPr>
          <p:nvPr>
            <p:ph type="sldNum" sz="quarter" idx="12"/>
          </p:nvPr>
        </p:nvSpPr>
        <p:spPr/>
        <p:txBody>
          <a:bodyPr/>
          <a:lstStyle/>
          <a:p>
            <a:pPr>
              <a:defRPr/>
            </a:pPr>
            <a:fld id="{C17B30B3-2553-4DCB-ADB9-FAF8ED89A86C}" type="slidenum">
              <a:rPr lang="en-US"/>
              <a:pPr>
                <a:defRPr/>
              </a:pPr>
              <a:t>11</a:t>
            </a:fld>
            <a:endParaRPr lang="en-US" dirty="0"/>
          </a:p>
        </p:txBody>
      </p:sp>
      <p:pic>
        <p:nvPicPr>
          <p:cNvPr id="5" name="Picture 4" descr="http://www.cobbk12.org/centraloffice/communications/identityguide/logo_files/OTOGSS_Logo_black_SMALL.png"/>
          <p:cNvPicPr/>
          <p:nvPr/>
        </p:nvPicPr>
        <p:blipFill>
          <a:blip r:embed="rId3">
            <a:extLst>
              <a:ext uri="{28A0092B-C50C-407E-A947-70E740481C1C}">
                <a14:useLocalDpi xmlns:a14="http://schemas.microsoft.com/office/drawing/2010/main" val="0"/>
              </a:ext>
            </a:extLst>
          </a:blip>
          <a:srcRect/>
          <a:stretch>
            <a:fillRect/>
          </a:stretch>
        </p:blipFill>
        <p:spPr bwMode="auto">
          <a:xfrm>
            <a:off x="7" y="6282"/>
            <a:ext cx="1280054" cy="1723806"/>
          </a:xfrm>
          <a:prstGeom prst="rect">
            <a:avLst/>
          </a:prstGeom>
          <a:noFill/>
          <a:ln>
            <a:noFill/>
          </a:ln>
        </p:spPr>
      </p:pic>
    </p:spTree>
    <p:extLst>
      <p:ext uri="{BB962C8B-B14F-4D97-AF65-F5344CB8AC3E}">
        <p14:creationId xmlns:p14="http://schemas.microsoft.com/office/powerpoint/2010/main" val="38520431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762000"/>
            <a:ext cx="7086600" cy="685800"/>
          </a:xfrm>
        </p:spPr>
        <p:txBody>
          <a:bodyPr>
            <a:noAutofit/>
          </a:bodyPr>
          <a:lstStyle/>
          <a:p>
            <a:r>
              <a:rPr lang="en-US" sz="4000" b="1" dirty="0"/>
              <a:t>General Terms and Conditions</a:t>
            </a:r>
          </a:p>
        </p:txBody>
      </p:sp>
      <p:sp>
        <p:nvSpPr>
          <p:cNvPr id="3" name="Content Placeholder 2"/>
          <p:cNvSpPr>
            <a:spLocks noGrp="1"/>
          </p:cNvSpPr>
          <p:nvPr>
            <p:ph idx="1"/>
          </p:nvPr>
        </p:nvSpPr>
        <p:spPr>
          <a:xfrm>
            <a:off x="457200" y="2057400"/>
            <a:ext cx="8229600" cy="4068763"/>
          </a:xfrm>
        </p:spPr>
        <p:txBody>
          <a:bodyPr>
            <a:normAutofit fontScale="85000" lnSpcReduction="20000"/>
          </a:bodyPr>
          <a:lstStyle/>
          <a:p>
            <a:pPr marL="0" indent="0" algn="ctr">
              <a:buNone/>
            </a:pPr>
            <a:r>
              <a:rPr lang="en-US" sz="3000" b="1" dirty="0"/>
              <a:t>Where to find our General Terms and Conditions:</a:t>
            </a:r>
          </a:p>
          <a:p>
            <a:pPr marL="0" indent="0" algn="ctr">
              <a:buNone/>
            </a:pPr>
            <a:r>
              <a:rPr lang="en-US" sz="3000" b="1" dirty="0"/>
              <a:t>Go to:  www. Cobbk12.org</a:t>
            </a:r>
          </a:p>
          <a:p>
            <a:pPr marL="0" indent="0" algn="ctr">
              <a:buNone/>
            </a:pPr>
            <a:r>
              <a:rPr lang="en-US" sz="2500" b="1" dirty="0"/>
              <a:t>Click on Menu</a:t>
            </a:r>
          </a:p>
          <a:p>
            <a:pPr marL="0" indent="0" algn="ctr">
              <a:buNone/>
            </a:pPr>
            <a:r>
              <a:rPr lang="en-US" sz="2500" b="1" dirty="0"/>
              <a:t>Click on Departments</a:t>
            </a:r>
          </a:p>
          <a:p>
            <a:pPr marL="0" indent="0" algn="ctr">
              <a:buNone/>
            </a:pPr>
            <a:r>
              <a:rPr lang="en-US" sz="2500" b="1" dirty="0"/>
              <a:t>Click on Procurement Services </a:t>
            </a:r>
          </a:p>
          <a:p>
            <a:pPr marL="0" indent="0" algn="ctr">
              <a:buNone/>
            </a:pPr>
            <a:r>
              <a:rPr lang="en-US" sz="2500" b="1" dirty="0"/>
              <a:t>Scroll to Purchasing Resources</a:t>
            </a:r>
          </a:p>
          <a:p>
            <a:pPr marL="0" indent="0" algn="ctr">
              <a:buNone/>
            </a:pPr>
            <a:r>
              <a:rPr lang="en-US" sz="2500" b="1" dirty="0"/>
              <a:t>Click on General Terms &amp; Conditions</a:t>
            </a:r>
          </a:p>
          <a:p>
            <a:pPr marL="0" indent="0" algn="ctr">
              <a:buNone/>
            </a:pPr>
            <a:endParaRPr lang="en-US" sz="2600" b="1" dirty="0"/>
          </a:p>
          <a:p>
            <a:pPr marL="0" indent="0">
              <a:buNone/>
            </a:pPr>
            <a:r>
              <a:rPr lang="en-US" sz="2400" b="1" dirty="0"/>
              <a:t>The following General Terms and Conditions are common to all Cobb County School District (CCSD) Invitation for Bids (IFB), Request for Proposals (RFP), Request for Information (RFI), and Request for Quotes (RFQ) documents. Taking exception to these terms and conditions or submitting conflicting language may be cause for rejection of vendor’s response. </a:t>
            </a:r>
          </a:p>
        </p:txBody>
      </p:sp>
      <p:pic>
        <p:nvPicPr>
          <p:cNvPr id="4" name="Picture 3" descr="http://www.cobbk12.org/centraloffice/communications/identityguide/logo_files/OTOGSS_Logo_black_SMALL.png"/>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80054" cy="1723806"/>
          </a:xfrm>
          <a:prstGeom prst="rect">
            <a:avLst/>
          </a:prstGeom>
          <a:noFill/>
          <a:ln>
            <a:noFill/>
          </a:ln>
        </p:spPr>
      </p:pic>
    </p:spTree>
    <p:extLst>
      <p:ext uri="{BB962C8B-B14F-4D97-AF65-F5344CB8AC3E}">
        <p14:creationId xmlns:p14="http://schemas.microsoft.com/office/powerpoint/2010/main" val="20617926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280054" y="457200"/>
            <a:ext cx="7482946" cy="6172200"/>
          </a:xfrm>
        </p:spPr>
        <p:txBody>
          <a:bodyPr>
            <a:normAutofit fontScale="32500" lnSpcReduction="20000"/>
          </a:bodyPr>
          <a:lstStyle/>
          <a:p>
            <a:pPr marL="0" indent="0" algn="ctr">
              <a:buNone/>
            </a:pPr>
            <a:r>
              <a:rPr lang="en-US" sz="10000" b="1" dirty="0"/>
              <a:t> General Terms and Conditions </a:t>
            </a:r>
          </a:p>
          <a:p>
            <a:pPr marL="0" indent="0" algn="ctr">
              <a:buNone/>
            </a:pPr>
            <a:endParaRPr lang="en-US" b="1" dirty="0"/>
          </a:p>
          <a:p>
            <a:pPr marL="0" indent="0" algn="ctr">
              <a:buNone/>
            </a:pPr>
            <a:endParaRPr lang="en-US" b="1" dirty="0"/>
          </a:p>
          <a:p>
            <a:endParaRPr lang="en-US" dirty="0"/>
          </a:p>
          <a:p>
            <a:pPr marL="0" indent="0">
              <a:buNone/>
            </a:pPr>
            <a:r>
              <a:rPr lang="en-US" sz="5500" b="1" dirty="0"/>
              <a:t> 28.0 </a:t>
            </a:r>
            <a:r>
              <a:rPr lang="en-US" sz="5500" b="1" u="sng" dirty="0"/>
              <a:t>BACKGROUND CHECKS</a:t>
            </a:r>
          </a:p>
          <a:p>
            <a:pPr marL="0" indent="0">
              <a:buNone/>
            </a:pPr>
            <a:endParaRPr lang="en-US" sz="5500" b="1" u="sng" dirty="0"/>
          </a:p>
          <a:p>
            <a:pPr marL="0" indent="0">
              <a:buNone/>
            </a:pPr>
            <a:r>
              <a:rPr lang="en-US" sz="5500" b="1" dirty="0"/>
              <a:t> 28.1 	</a:t>
            </a:r>
            <a:r>
              <a:rPr lang="en-US" sz="5500" dirty="0"/>
              <a:t>CCSD requires vendor, at vendor’s cost, to perform background checks on any employee or subcontractor who will be working on CCSD property (delivery personnel excluded). A comprehensive criminal history background check to include both Georgia Crime Information Center (GCIC) and National Crime Information Center (NCIC) is required on each applicant assigned to CCSD. Minimum findings that warrant exclusion include:</a:t>
            </a:r>
          </a:p>
          <a:p>
            <a:pPr marL="0" indent="0">
              <a:buNone/>
            </a:pPr>
            <a:endParaRPr lang="en-US" sz="5500" dirty="0"/>
          </a:p>
          <a:p>
            <a:pPr marL="0" indent="0">
              <a:buNone/>
            </a:pPr>
            <a:r>
              <a:rPr lang="en-US" sz="5500" dirty="0"/>
              <a:t> </a:t>
            </a:r>
            <a:r>
              <a:rPr lang="en-US" sz="5500" b="1" dirty="0"/>
              <a:t>28.1.1 </a:t>
            </a:r>
            <a:r>
              <a:rPr lang="en-US" sz="5500" dirty="0"/>
              <a:t>Any felony conviction</a:t>
            </a:r>
          </a:p>
          <a:p>
            <a:pPr marL="0" indent="0">
              <a:buNone/>
            </a:pPr>
            <a:r>
              <a:rPr lang="en-US" sz="5500" dirty="0"/>
              <a:t> </a:t>
            </a:r>
            <a:r>
              <a:rPr lang="en-US" sz="5500" b="1" dirty="0"/>
              <a:t>28.1.2 </a:t>
            </a:r>
            <a:r>
              <a:rPr lang="en-US" sz="5500" dirty="0"/>
              <a:t>Any misdemeanor drug offense within the past seven (7) years </a:t>
            </a:r>
          </a:p>
          <a:p>
            <a:pPr marL="0" indent="0">
              <a:buNone/>
            </a:pPr>
            <a:r>
              <a:rPr lang="en-US" sz="5500" b="1" dirty="0"/>
              <a:t> 28.1.3 </a:t>
            </a:r>
            <a:r>
              <a:rPr lang="en-US" sz="5500" dirty="0"/>
              <a:t>Any crime against children </a:t>
            </a:r>
          </a:p>
          <a:p>
            <a:pPr marL="0" indent="0">
              <a:buNone/>
            </a:pPr>
            <a:r>
              <a:rPr lang="en-US" sz="5500" b="1" dirty="0"/>
              <a:t> 28.1.4 </a:t>
            </a:r>
            <a:r>
              <a:rPr lang="en-US" sz="5500" dirty="0"/>
              <a:t>Any sex-related conviction </a:t>
            </a:r>
          </a:p>
          <a:p>
            <a:endParaRPr lang="en-US" sz="5500" dirty="0"/>
          </a:p>
          <a:p>
            <a:pPr marL="0" indent="0">
              <a:buNone/>
            </a:pPr>
            <a:r>
              <a:rPr lang="en-US" sz="5500" b="1" dirty="0"/>
              <a:t>28.2 	</a:t>
            </a:r>
            <a:r>
              <a:rPr lang="en-US" sz="5500" dirty="0"/>
              <a:t>Background checks must be provided to the CCSD Human Resources      Department upon request by the CCSD. </a:t>
            </a:r>
            <a:r>
              <a:rPr lang="en-US" sz="5500" b="1" dirty="0"/>
              <a:t>Please note</a:t>
            </a:r>
            <a:r>
              <a:rPr lang="en-US" sz="5500" dirty="0"/>
              <a:t>: it is required that all necessary checks be completed prior to employee beginning work. </a:t>
            </a:r>
          </a:p>
          <a:p>
            <a:pPr marL="0" indent="0">
              <a:buNone/>
            </a:pPr>
            <a:endParaRPr lang="en-US" sz="6000" dirty="0"/>
          </a:p>
          <a:p>
            <a:pPr marL="0" indent="0" algn="ctr">
              <a:buNone/>
            </a:pPr>
            <a:endParaRPr lang="en-US" b="1" dirty="0"/>
          </a:p>
        </p:txBody>
      </p:sp>
      <p:pic>
        <p:nvPicPr>
          <p:cNvPr id="4" name="Picture 3" descr="http://www.cobbk12.org/centraloffice/communications/identityguide/logo_files/OTOGSS_Logo_black_SMALL.png"/>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80054" cy="1723806"/>
          </a:xfrm>
          <a:prstGeom prst="rect">
            <a:avLst/>
          </a:prstGeom>
          <a:noFill/>
          <a:ln>
            <a:noFill/>
          </a:ln>
        </p:spPr>
      </p:pic>
    </p:spTree>
    <p:extLst>
      <p:ext uri="{BB962C8B-B14F-4D97-AF65-F5344CB8AC3E}">
        <p14:creationId xmlns:p14="http://schemas.microsoft.com/office/powerpoint/2010/main" val="5338192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sz="quarter" idx="1"/>
          </p:nvPr>
        </p:nvSpPr>
        <p:spPr>
          <a:xfrm>
            <a:off x="1062990" y="2119312"/>
            <a:ext cx="7620000" cy="4419600"/>
          </a:xfrm>
        </p:spPr>
        <p:txBody>
          <a:bodyPr>
            <a:normAutofit/>
          </a:bodyPr>
          <a:lstStyle/>
          <a:p>
            <a:pPr marL="457200" indent="-457200" algn="just">
              <a:buClr>
                <a:schemeClr val="tx1">
                  <a:lumMod val="50000"/>
                </a:schemeClr>
              </a:buClr>
              <a:buFont typeface="Wingdings" panose="05000000000000000000" pitchFamily="2" charset="2"/>
              <a:buChar char="q"/>
            </a:pPr>
            <a:r>
              <a:rPr lang="en-US" dirty="0">
                <a:solidFill>
                  <a:schemeClr val="tx1"/>
                </a:solidFill>
              </a:rPr>
              <a:t>Construction projects are funded by SPLOST (Special Purpose Local Option Sales Tax).</a:t>
            </a:r>
          </a:p>
          <a:p>
            <a:pPr marL="457200" indent="-457200" algn="just">
              <a:buClr>
                <a:schemeClr val="tx1">
                  <a:lumMod val="50000"/>
                </a:schemeClr>
              </a:buClr>
              <a:buFont typeface="Wingdings" panose="05000000000000000000" pitchFamily="2" charset="2"/>
              <a:buChar char="q"/>
            </a:pPr>
            <a:r>
              <a:rPr lang="en-US" dirty="0">
                <a:solidFill>
                  <a:schemeClr val="tx1"/>
                </a:solidFill>
              </a:rPr>
              <a:t>SPLOST V started on 1/1/19.</a:t>
            </a:r>
          </a:p>
          <a:p>
            <a:pPr marL="457200" indent="-457200" algn="just">
              <a:buClr>
                <a:schemeClr val="tx1">
                  <a:lumMod val="50000"/>
                </a:schemeClr>
              </a:buClr>
              <a:buFont typeface="Wingdings" panose="05000000000000000000" pitchFamily="2" charset="2"/>
              <a:buChar char="q"/>
            </a:pPr>
            <a:endParaRPr lang="en-US" dirty="0">
              <a:solidFill>
                <a:schemeClr val="tx1"/>
              </a:solidFill>
            </a:endParaRPr>
          </a:p>
          <a:p>
            <a:pPr lvl="1" algn="just">
              <a:buClr>
                <a:schemeClr val="tx1">
                  <a:lumMod val="50000"/>
                </a:schemeClr>
              </a:buClr>
            </a:pPr>
            <a:r>
              <a:rPr lang="en-US" dirty="0">
                <a:solidFill>
                  <a:schemeClr val="tx1"/>
                </a:solidFill>
              </a:rPr>
              <a:t>Note:  the SPLOST V Notebook is available on the </a:t>
            </a:r>
            <a:r>
              <a:rPr lang="en-US" dirty="0" err="1">
                <a:solidFill>
                  <a:schemeClr val="tx1"/>
                </a:solidFill>
              </a:rPr>
              <a:t>CCSD</a:t>
            </a:r>
            <a:r>
              <a:rPr lang="en-US" dirty="0">
                <a:solidFill>
                  <a:schemeClr val="tx1"/>
                </a:solidFill>
              </a:rPr>
              <a:t> website (Departments/SPLOST).</a:t>
            </a:r>
          </a:p>
        </p:txBody>
      </p:sp>
      <p:sp>
        <p:nvSpPr>
          <p:cNvPr id="3" name="Title 2"/>
          <p:cNvSpPr>
            <a:spLocks noGrp="1"/>
          </p:cNvSpPr>
          <p:nvPr>
            <p:ph type="ctrTitle" sz="quarter"/>
          </p:nvPr>
        </p:nvSpPr>
        <p:spPr>
          <a:xfrm>
            <a:off x="762000" y="457200"/>
            <a:ext cx="7772400" cy="914399"/>
          </a:xfrm>
        </p:spPr>
        <p:txBody>
          <a:bodyPr/>
          <a:lstStyle/>
          <a:p>
            <a:r>
              <a:rPr lang="en-US" sz="4500" dirty="0">
                <a:solidFill>
                  <a:schemeClr val="bg1">
                    <a:lumMod val="50000"/>
                  </a:schemeClr>
                </a:solidFill>
              </a:rPr>
              <a:t>  </a:t>
            </a:r>
            <a:r>
              <a:rPr lang="en-US" sz="4500" dirty="0">
                <a:solidFill>
                  <a:schemeClr val="tx1"/>
                </a:solidFill>
              </a:rPr>
              <a:t>Construction (SPLOST)</a:t>
            </a:r>
          </a:p>
        </p:txBody>
      </p:sp>
      <p:sp>
        <p:nvSpPr>
          <p:cNvPr id="4" name="Slide Number Placeholder 3"/>
          <p:cNvSpPr>
            <a:spLocks noGrp="1"/>
          </p:cNvSpPr>
          <p:nvPr>
            <p:ph type="sldNum" sz="quarter" idx="12"/>
          </p:nvPr>
        </p:nvSpPr>
        <p:spPr/>
        <p:txBody>
          <a:bodyPr/>
          <a:lstStyle/>
          <a:p>
            <a:pPr>
              <a:defRPr/>
            </a:pPr>
            <a:fld id="{A4E11F83-B847-4E4E-8BBE-C5ADDCA8418E}" type="slidenum">
              <a:rPr lang="en-US" smtClean="0"/>
              <a:pPr>
                <a:defRPr/>
              </a:pPr>
              <a:t>14</a:t>
            </a:fld>
            <a:endParaRPr lang="en-US" dirty="0"/>
          </a:p>
        </p:txBody>
      </p:sp>
      <p:pic>
        <p:nvPicPr>
          <p:cNvPr id="5" name="Picture 4" descr="http://www.cobbk12.org/centraloffice/communications/identityguide/logo_files/OTOGSS_Logo_black_SMALL.png"/>
          <p:cNvPicPr/>
          <p:nvPr/>
        </p:nvPicPr>
        <p:blipFill>
          <a:blip r:embed="rId3">
            <a:extLst>
              <a:ext uri="{28A0092B-C50C-407E-A947-70E740481C1C}">
                <a14:useLocalDpi xmlns:a14="http://schemas.microsoft.com/office/drawing/2010/main" val="0"/>
              </a:ext>
            </a:extLst>
          </a:blip>
          <a:srcRect/>
          <a:stretch>
            <a:fillRect/>
          </a:stretch>
        </p:blipFill>
        <p:spPr bwMode="auto">
          <a:xfrm>
            <a:off x="7" y="6282"/>
            <a:ext cx="1280054" cy="1723806"/>
          </a:xfrm>
          <a:prstGeom prst="rect">
            <a:avLst/>
          </a:prstGeom>
          <a:noFill/>
          <a:ln>
            <a:noFill/>
          </a:ln>
        </p:spPr>
      </p:pic>
    </p:spTree>
    <p:extLst>
      <p:ext uri="{BB962C8B-B14F-4D97-AF65-F5344CB8AC3E}">
        <p14:creationId xmlns:p14="http://schemas.microsoft.com/office/powerpoint/2010/main" val="38047869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sz="quarter" idx="1"/>
          </p:nvPr>
        </p:nvSpPr>
        <p:spPr>
          <a:xfrm>
            <a:off x="685800" y="2207676"/>
            <a:ext cx="8229600" cy="4648200"/>
          </a:xfrm>
        </p:spPr>
        <p:txBody>
          <a:bodyPr/>
          <a:lstStyle/>
          <a:p>
            <a:pPr algn="l">
              <a:buClr>
                <a:schemeClr val="tx1">
                  <a:lumMod val="50000"/>
                </a:schemeClr>
              </a:buClr>
            </a:pPr>
            <a:r>
              <a:rPr lang="en-US" sz="3600" dirty="0">
                <a:solidFill>
                  <a:schemeClr val="tx1"/>
                </a:solidFill>
              </a:rPr>
              <a:t>Construction projects may include:</a:t>
            </a:r>
          </a:p>
          <a:p>
            <a:pPr marL="457200" indent="-457200" algn="l">
              <a:buClr>
                <a:schemeClr val="tx1">
                  <a:lumMod val="50000"/>
                </a:schemeClr>
              </a:buClr>
              <a:buFont typeface="Wingdings" panose="05000000000000000000" pitchFamily="2" charset="2"/>
              <a:buChar char="ü"/>
            </a:pPr>
            <a:r>
              <a:rPr lang="en-US" dirty="0">
                <a:solidFill>
                  <a:schemeClr val="tx1"/>
                </a:solidFill>
              </a:rPr>
              <a:t>New / Replacement Facilities</a:t>
            </a:r>
          </a:p>
          <a:p>
            <a:pPr marL="457200" indent="-457200" algn="l">
              <a:buClr>
                <a:schemeClr val="tx1">
                  <a:lumMod val="50000"/>
                </a:schemeClr>
              </a:buClr>
              <a:buFont typeface="Wingdings" panose="05000000000000000000" pitchFamily="2" charset="2"/>
              <a:buChar char="ü"/>
            </a:pPr>
            <a:r>
              <a:rPr lang="en-US" dirty="0">
                <a:solidFill>
                  <a:schemeClr val="tx1"/>
                </a:solidFill>
              </a:rPr>
              <a:t>Additions / Modifications to Existing Facilities</a:t>
            </a:r>
          </a:p>
          <a:p>
            <a:pPr marL="457200" indent="-457200" algn="l">
              <a:buClr>
                <a:schemeClr val="tx1">
                  <a:lumMod val="50000"/>
                </a:schemeClr>
              </a:buClr>
              <a:buFont typeface="Wingdings" panose="05000000000000000000" pitchFamily="2" charset="2"/>
              <a:buChar char="ü"/>
            </a:pPr>
            <a:r>
              <a:rPr lang="en-US" dirty="0">
                <a:solidFill>
                  <a:schemeClr val="tx1"/>
                </a:solidFill>
              </a:rPr>
              <a:t>Maintenance / Renovation / Upgrades to Existing Facilities</a:t>
            </a:r>
          </a:p>
          <a:p>
            <a:pPr marL="457200" indent="-457200" algn="l">
              <a:buClr>
                <a:schemeClr val="tx1">
                  <a:lumMod val="50000"/>
                </a:schemeClr>
              </a:buClr>
              <a:buFont typeface="Wingdings" panose="05000000000000000000" pitchFamily="2" charset="2"/>
              <a:buChar char="ü"/>
            </a:pPr>
            <a:r>
              <a:rPr lang="en-US" dirty="0">
                <a:solidFill>
                  <a:schemeClr val="tx1"/>
                </a:solidFill>
              </a:rPr>
              <a:t>Athletic Facility Improvements</a:t>
            </a:r>
          </a:p>
          <a:p>
            <a:endParaRPr lang="en-US" dirty="0"/>
          </a:p>
        </p:txBody>
      </p:sp>
      <p:sp>
        <p:nvSpPr>
          <p:cNvPr id="3" name="Title 2"/>
          <p:cNvSpPr>
            <a:spLocks noGrp="1"/>
          </p:cNvSpPr>
          <p:nvPr>
            <p:ph type="ctrTitle" sz="quarter"/>
          </p:nvPr>
        </p:nvSpPr>
        <p:spPr>
          <a:xfrm>
            <a:off x="838200" y="-15240"/>
            <a:ext cx="7772400" cy="914400"/>
          </a:xfrm>
        </p:spPr>
        <p:txBody>
          <a:bodyPr>
            <a:normAutofit fontScale="90000"/>
          </a:bodyPr>
          <a:lstStyle/>
          <a:p>
            <a:br>
              <a:rPr lang="en-US" sz="4800" dirty="0">
                <a:solidFill>
                  <a:schemeClr val="bg1">
                    <a:lumMod val="50000"/>
                  </a:schemeClr>
                </a:solidFill>
              </a:rPr>
            </a:br>
            <a:r>
              <a:rPr lang="en-US" sz="4400" dirty="0">
                <a:solidFill>
                  <a:schemeClr val="tx1"/>
                </a:solidFill>
              </a:rPr>
              <a:t>Construction Projects</a:t>
            </a:r>
            <a:endParaRPr lang="en-US" dirty="0">
              <a:solidFill>
                <a:schemeClr val="tx1"/>
              </a:solidFill>
            </a:endParaRPr>
          </a:p>
        </p:txBody>
      </p:sp>
      <p:sp>
        <p:nvSpPr>
          <p:cNvPr id="4" name="Slide Number Placeholder 3"/>
          <p:cNvSpPr>
            <a:spLocks noGrp="1"/>
          </p:cNvSpPr>
          <p:nvPr>
            <p:ph type="sldNum" sz="quarter" idx="12"/>
          </p:nvPr>
        </p:nvSpPr>
        <p:spPr/>
        <p:txBody>
          <a:bodyPr/>
          <a:lstStyle/>
          <a:p>
            <a:pPr>
              <a:defRPr/>
            </a:pPr>
            <a:fld id="{A4E11F83-B847-4E4E-8BBE-C5ADDCA8418E}" type="slidenum">
              <a:rPr lang="en-US" smtClean="0"/>
              <a:pPr>
                <a:defRPr/>
              </a:pPr>
              <a:t>15</a:t>
            </a:fld>
            <a:endParaRPr lang="en-US" dirty="0"/>
          </a:p>
        </p:txBody>
      </p:sp>
      <p:pic>
        <p:nvPicPr>
          <p:cNvPr id="5" name="Picture 4" descr="http://www.cobbk12.org/centraloffice/communications/identityguide/logo_files/OTOGSS_Logo_black_SMALL.png"/>
          <p:cNvPicPr/>
          <p:nvPr/>
        </p:nvPicPr>
        <p:blipFill>
          <a:blip r:embed="rId3">
            <a:extLst>
              <a:ext uri="{28A0092B-C50C-407E-A947-70E740481C1C}">
                <a14:useLocalDpi xmlns:a14="http://schemas.microsoft.com/office/drawing/2010/main" val="0"/>
              </a:ext>
            </a:extLst>
          </a:blip>
          <a:srcRect/>
          <a:stretch>
            <a:fillRect/>
          </a:stretch>
        </p:blipFill>
        <p:spPr bwMode="auto">
          <a:xfrm>
            <a:off x="45773" y="0"/>
            <a:ext cx="1280054" cy="1723806"/>
          </a:xfrm>
          <a:prstGeom prst="rect">
            <a:avLst/>
          </a:prstGeom>
          <a:noFill/>
          <a:ln>
            <a:noFill/>
          </a:ln>
        </p:spPr>
      </p:pic>
    </p:spTree>
    <p:extLst>
      <p:ext uri="{BB962C8B-B14F-4D97-AF65-F5344CB8AC3E}">
        <p14:creationId xmlns:p14="http://schemas.microsoft.com/office/powerpoint/2010/main" val="26876475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sz="quarter" idx="1"/>
          </p:nvPr>
        </p:nvSpPr>
        <p:spPr>
          <a:xfrm>
            <a:off x="609600" y="1905000"/>
            <a:ext cx="8077200" cy="4343400"/>
          </a:xfrm>
        </p:spPr>
        <p:txBody>
          <a:bodyPr/>
          <a:lstStyle/>
          <a:p>
            <a:r>
              <a:rPr lang="en-US" sz="3300" dirty="0">
                <a:solidFill>
                  <a:schemeClr val="tx1"/>
                </a:solidFill>
              </a:rPr>
              <a:t>Vendors must pre-qualify to participate in the CCSD construction solicitation process</a:t>
            </a:r>
          </a:p>
          <a:p>
            <a:pPr lvl="1" algn="just">
              <a:buClr>
                <a:schemeClr val="tx1">
                  <a:lumMod val="50000"/>
                </a:schemeClr>
              </a:buClr>
              <a:buFont typeface="Wingdings" panose="05000000000000000000" pitchFamily="2" charset="2"/>
              <a:buChar char="ü"/>
            </a:pPr>
            <a:r>
              <a:rPr lang="en-US" sz="2600" dirty="0">
                <a:solidFill>
                  <a:schemeClr val="tx1"/>
                </a:solidFill>
              </a:rPr>
              <a:t>District Administrative Rule FGC-R, Construction Contractor Prequalification</a:t>
            </a:r>
          </a:p>
          <a:p>
            <a:pPr lvl="1" algn="just">
              <a:buClr>
                <a:schemeClr val="tx1">
                  <a:lumMod val="50000"/>
                </a:schemeClr>
              </a:buClr>
              <a:buFont typeface="Wingdings" panose="05000000000000000000" pitchFamily="2" charset="2"/>
              <a:buChar char="ü"/>
            </a:pPr>
            <a:r>
              <a:rPr lang="en-US" sz="2600" dirty="0">
                <a:solidFill>
                  <a:schemeClr val="tx1"/>
                </a:solidFill>
              </a:rPr>
              <a:t>Contractor must have completed a project within 30% of the cost of the project they are bidding on.</a:t>
            </a:r>
          </a:p>
          <a:p>
            <a:pPr lvl="1" algn="just">
              <a:buClr>
                <a:schemeClr val="tx1">
                  <a:lumMod val="50000"/>
                </a:schemeClr>
              </a:buClr>
              <a:buFont typeface="Wingdings" panose="05000000000000000000" pitchFamily="2" charset="2"/>
              <a:buChar char="ü"/>
            </a:pPr>
            <a:r>
              <a:rPr lang="en-US" sz="2600" dirty="0">
                <a:solidFill>
                  <a:schemeClr val="tx1"/>
                </a:solidFill>
              </a:rPr>
              <a:t>Approved qualifications are good for one (1) year and must be renewed annually.</a:t>
            </a:r>
          </a:p>
          <a:p>
            <a:endParaRPr lang="en-US" dirty="0"/>
          </a:p>
        </p:txBody>
      </p:sp>
      <p:sp>
        <p:nvSpPr>
          <p:cNvPr id="3" name="Title 2"/>
          <p:cNvSpPr>
            <a:spLocks noGrp="1"/>
          </p:cNvSpPr>
          <p:nvPr>
            <p:ph type="ctrTitle" sz="quarter"/>
          </p:nvPr>
        </p:nvSpPr>
        <p:spPr>
          <a:xfrm>
            <a:off x="762000" y="296685"/>
            <a:ext cx="7772400" cy="1142999"/>
          </a:xfrm>
        </p:spPr>
        <p:txBody>
          <a:bodyPr>
            <a:normAutofit fontScale="90000"/>
          </a:bodyPr>
          <a:lstStyle/>
          <a:p>
            <a:r>
              <a:rPr lang="en-US" sz="4400" dirty="0">
                <a:solidFill>
                  <a:schemeClr val="tx1"/>
                </a:solidFill>
              </a:rPr>
              <a:t>Construction Contractor                Pre-qualification</a:t>
            </a:r>
          </a:p>
        </p:txBody>
      </p:sp>
      <p:sp>
        <p:nvSpPr>
          <p:cNvPr id="4" name="Slide Number Placeholder 3"/>
          <p:cNvSpPr>
            <a:spLocks noGrp="1"/>
          </p:cNvSpPr>
          <p:nvPr>
            <p:ph type="sldNum" sz="quarter" idx="12"/>
          </p:nvPr>
        </p:nvSpPr>
        <p:spPr/>
        <p:txBody>
          <a:bodyPr/>
          <a:lstStyle/>
          <a:p>
            <a:pPr>
              <a:defRPr/>
            </a:pPr>
            <a:fld id="{A4E11F83-B847-4E4E-8BBE-C5ADDCA8418E}" type="slidenum">
              <a:rPr lang="en-US" smtClean="0"/>
              <a:pPr>
                <a:defRPr/>
              </a:pPr>
              <a:t>16</a:t>
            </a:fld>
            <a:endParaRPr lang="en-US" dirty="0"/>
          </a:p>
        </p:txBody>
      </p:sp>
      <p:pic>
        <p:nvPicPr>
          <p:cNvPr id="5" name="Picture 4" descr="http://www.cobbk12.org/centraloffice/communications/identityguide/logo_files/OTOGSS_Logo_black_SMALL.png"/>
          <p:cNvPicPr/>
          <p:nvPr/>
        </p:nvPicPr>
        <p:blipFill>
          <a:blip r:embed="rId3">
            <a:extLst>
              <a:ext uri="{28A0092B-C50C-407E-A947-70E740481C1C}">
                <a14:useLocalDpi xmlns:a14="http://schemas.microsoft.com/office/drawing/2010/main" val="0"/>
              </a:ext>
            </a:extLst>
          </a:blip>
          <a:srcRect/>
          <a:stretch>
            <a:fillRect/>
          </a:stretch>
        </p:blipFill>
        <p:spPr bwMode="auto">
          <a:xfrm>
            <a:off x="7" y="6282"/>
            <a:ext cx="1280054" cy="1723806"/>
          </a:xfrm>
          <a:prstGeom prst="rect">
            <a:avLst/>
          </a:prstGeom>
          <a:noFill/>
          <a:ln>
            <a:noFill/>
          </a:ln>
        </p:spPr>
      </p:pic>
    </p:spTree>
    <p:extLst>
      <p:ext uri="{BB962C8B-B14F-4D97-AF65-F5344CB8AC3E}">
        <p14:creationId xmlns:p14="http://schemas.microsoft.com/office/powerpoint/2010/main" val="42798175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lstStyle/>
          <a:p>
            <a:r>
              <a:rPr lang="en-US" sz="3600" dirty="0">
                <a:solidFill>
                  <a:schemeClr val="tx1"/>
                </a:solidFill>
              </a:rPr>
              <a:t>Vendor Registration</a:t>
            </a:r>
          </a:p>
        </p:txBody>
      </p:sp>
      <p:sp>
        <p:nvSpPr>
          <p:cNvPr id="3" name="Content Placeholder 2"/>
          <p:cNvSpPr>
            <a:spLocks noGrp="1"/>
          </p:cNvSpPr>
          <p:nvPr>
            <p:ph idx="1"/>
          </p:nvPr>
        </p:nvSpPr>
        <p:spPr>
          <a:xfrm>
            <a:off x="228600" y="1872358"/>
            <a:ext cx="8686800" cy="4670712"/>
          </a:xfrm>
        </p:spPr>
        <p:txBody>
          <a:bodyPr>
            <a:normAutofit lnSpcReduction="10000"/>
          </a:bodyPr>
          <a:lstStyle/>
          <a:p>
            <a:pPr marL="0" indent="0" algn="just">
              <a:buNone/>
            </a:pPr>
            <a:r>
              <a:rPr lang="en-US" sz="1700" b="1" dirty="0">
                <a:effectLst/>
              </a:rPr>
              <a:t>Your company can be added to the CCSD vendor database by completing a vendor registration form and applicable documents regarding the Georgia Security and Immigration Compliance Act, as amended, Act OCGA 13-10-90 et. seq.</a:t>
            </a:r>
          </a:p>
          <a:p>
            <a:pPr marL="0" indent="0" algn="just">
              <a:buNone/>
            </a:pPr>
            <a:endParaRPr lang="en-US" sz="1700" b="1" dirty="0">
              <a:effectLst/>
            </a:endParaRPr>
          </a:p>
          <a:p>
            <a:pPr marL="0" indent="0" algn="just">
              <a:buNone/>
            </a:pPr>
            <a:r>
              <a:rPr lang="en-US" sz="1700" b="1" dirty="0">
                <a:effectLst/>
              </a:rPr>
              <a:t>The vendor registration form is posted on the CCSD website at:</a:t>
            </a:r>
          </a:p>
          <a:p>
            <a:pPr marL="0" indent="0" algn="just">
              <a:buNone/>
            </a:pPr>
            <a:r>
              <a:rPr lang="en-US" sz="1700" b="1" dirty="0">
                <a:effectLst/>
              </a:rPr>
              <a:t>www.cobbk12.org</a:t>
            </a:r>
          </a:p>
          <a:p>
            <a:pPr marL="0" indent="0" algn="just">
              <a:buNone/>
            </a:pPr>
            <a:r>
              <a:rPr lang="en-US" sz="1700" b="1" dirty="0">
                <a:effectLst/>
              </a:rPr>
              <a:t>Departments – Procurement Services</a:t>
            </a:r>
          </a:p>
          <a:p>
            <a:pPr marL="0" indent="0" algn="just">
              <a:buNone/>
            </a:pPr>
            <a:r>
              <a:rPr lang="en-US" sz="1700" b="1" dirty="0">
                <a:effectLst/>
              </a:rPr>
              <a:t>Vendor Registration</a:t>
            </a:r>
          </a:p>
          <a:p>
            <a:pPr marL="0" indent="0" algn="just">
              <a:buNone/>
            </a:pPr>
            <a:endParaRPr lang="en-US" sz="1700" b="1" dirty="0">
              <a:effectLst/>
            </a:endParaRPr>
          </a:p>
          <a:p>
            <a:pPr marL="0" indent="0" algn="just">
              <a:buNone/>
            </a:pPr>
            <a:r>
              <a:rPr lang="en-US" sz="1700" b="1" dirty="0">
                <a:effectLst/>
              </a:rPr>
              <a:t>Completed forms may be submitted via: </a:t>
            </a:r>
          </a:p>
          <a:p>
            <a:pPr marL="0" indent="0" algn="just">
              <a:buNone/>
            </a:pPr>
            <a:r>
              <a:rPr lang="en-US" sz="1700" b="1" dirty="0">
                <a:effectLst/>
              </a:rPr>
              <a:t>Email:</a:t>
            </a:r>
            <a:r>
              <a:rPr lang="en-US" sz="1700" b="1">
                <a:effectLst/>
              </a:rPr>
              <a:t>	</a:t>
            </a:r>
            <a:r>
              <a:rPr lang="en-US" sz="1700" b="1">
                <a:effectLst/>
                <a:hlinkClick r:id="rId3"/>
              </a:rPr>
              <a:t>wendy.bell@</a:t>
            </a:r>
            <a:r>
              <a:rPr lang="en-US" sz="1700" b="1" dirty="0">
                <a:effectLst/>
                <a:hlinkClick r:id="rId3"/>
              </a:rPr>
              <a:t>cobbk12.org</a:t>
            </a:r>
            <a:r>
              <a:rPr lang="en-US" sz="1700" b="1" dirty="0">
                <a:effectLst/>
              </a:rPr>
              <a:t> </a:t>
            </a:r>
          </a:p>
          <a:p>
            <a:pPr marL="0" indent="0" algn="just">
              <a:buNone/>
            </a:pPr>
            <a:r>
              <a:rPr lang="en-US" sz="1700" b="1" dirty="0">
                <a:effectLst/>
              </a:rPr>
              <a:t>Fax:	770 426-3371 </a:t>
            </a:r>
          </a:p>
          <a:p>
            <a:pPr marL="0" indent="0" algn="just">
              <a:buNone/>
            </a:pPr>
            <a:r>
              <a:rPr lang="en-US" sz="1700" b="1" dirty="0">
                <a:effectLst/>
              </a:rPr>
              <a:t>Mail:	Cobb County School District</a:t>
            </a:r>
          </a:p>
          <a:p>
            <a:pPr marL="0" indent="0" algn="just">
              <a:buNone/>
            </a:pPr>
            <a:r>
              <a:rPr lang="en-US" sz="1700" b="1" dirty="0">
                <a:effectLst/>
              </a:rPr>
              <a:t>	6975 Cobb International Blvd., Suite D</a:t>
            </a:r>
          </a:p>
          <a:p>
            <a:pPr marL="0" indent="0" algn="just">
              <a:buNone/>
            </a:pPr>
            <a:r>
              <a:rPr lang="en-US" sz="1700" b="1" dirty="0">
                <a:effectLst/>
              </a:rPr>
              <a:t>	Kennesaw, GA 30152</a:t>
            </a:r>
          </a:p>
          <a:p>
            <a:pPr marL="0" indent="0" algn="just">
              <a:buNone/>
            </a:pPr>
            <a:r>
              <a:rPr lang="en-US" sz="1700" dirty="0">
                <a:effectLst/>
              </a:rPr>
              <a:t> </a:t>
            </a:r>
          </a:p>
          <a:p>
            <a:endParaRPr lang="en-US" sz="1200" dirty="0"/>
          </a:p>
        </p:txBody>
      </p:sp>
      <p:sp>
        <p:nvSpPr>
          <p:cNvPr id="4" name="Slide Number Placeholder 3"/>
          <p:cNvSpPr>
            <a:spLocks noGrp="1"/>
          </p:cNvSpPr>
          <p:nvPr>
            <p:ph type="sldNum" sz="quarter" idx="12"/>
          </p:nvPr>
        </p:nvSpPr>
        <p:spPr/>
        <p:txBody>
          <a:bodyPr/>
          <a:lstStyle/>
          <a:p>
            <a:pPr>
              <a:defRPr/>
            </a:pPr>
            <a:fld id="{8F93AC1D-4C54-45E8-9D9A-5D2503F7CEF9}" type="slidenum">
              <a:rPr lang="en-US" smtClean="0"/>
              <a:pPr>
                <a:defRPr/>
              </a:pPr>
              <a:t>17</a:t>
            </a:fld>
            <a:endParaRPr lang="en-US" dirty="0"/>
          </a:p>
        </p:txBody>
      </p:sp>
      <p:pic>
        <p:nvPicPr>
          <p:cNvPr id="5" name="Picture 4" descr="http://www.cobbk12.org/centraloffice/communications/identityguide/logo_files/OTOGSS_Logo_black_SMALL.png"/>
          <p:cNvPicPr/>
          <p:nvPr/>
        </p:nvPicPr>
        <p:blipFill>
          <a:blip r:embed="rId4">
            <a:extLst>
              <a:ext uri="{28A0092B-C50C-407E-A947-70E740481C1C}">
                <a14:useLocalDpi xmlns:a14="http://schemas.microsoft.com/office/drawing/2010/main" val="0"/>
              </a:ext>
            </a:extLst>
          </a:blip>
          <a:srcRect/>
          <a:stretch>
            <a:fillRect/>
          </a:stretch>
        </p:blipFill>
        <p:spPr bwMode="auto">
          <a:xfrm>
            <a:off x="7" y="6282"/>
            <a:ext cx="1280054" cy="1723806"/>
          </a:xfrm>
          <a:prstGeom prst="rect">
            <a:avLst/>
          </a:prstGeom>
          <a:noFill/>
          <a:ln>
            <a:noFill/>
          </a:ln>
        </p:spPr>
      </p:pic>
    </p:spTree>
    <p:extLst>
      <p:ext uri="{BB962C8B-B14F-4D97-AF65-F5344CB8AC3E}">
        <p14:creationId xmlns:p14="http://schemas.microsoft.com/office/powerpoint/2010/main" val="1159228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sz="quarter" idx="1"/>
          </p:nvPr>
        </p:nvSpPr>
        <p:spPr>
          <a:xfrm>
            <a:off x="457200" y="2057400"/>
            <a:ext cx="7924800" cy="4348778"/>
          </a:xfrm>
        </p:spPr>
        <p:txBody>
          <a:bodyPr/>
          <a:lstStyle/>
          <a:p>
            <a:pPr marL="457200" lvl="1" indent="-457200" algn="just">
              <a:buClr>
                <a:schemeClr val="tx1">
                  <a:lumMod val="50000"/>
                </a:schemeClr>
              </a:buClr>
              <a:buSzPct val="80000"/>
              <a:buFont typeface="Wingdings" panose="05000000000000000000" pitchFamily="2" charset="2"/>
              <a:buChar char="ü"/>
            </a:pPr>
            <a:r>
              <a:rPr lang="en-US" dirty="0">
                <a:solidFill>
                  <a:schemeClr val="tx1"/>
                </a:solidFill>
              </a:rPr>
              <a:t>Vendor must be in compliance with </a:t>
            </a:r>
            <a:r>
              <a:rPr lang="en-US" dirty="0">
                <a:solidFill>
                  <a:schemeClr val="tx1"/>
                </a:solidFill>
                <a:effectLst>
                  <a:outerShdw blurRad="38100" dist="38100" dir="2700000" algn="tl">
                    <a:srgbClr val="000000">
                      <a:alpha val="43137"/>
                    </a:srgbClr>
                  </a:outerShdw>
                </a:effectLst>
              </a:rPr>
              <a:t>all applicable federal and state security and immigration laws including the Georgia Security and Immigration Compliance Act.  </a:t>
            </a:r>
          </a:p>
          <a:p>
            <a:pPr marL="457200" lvl="1" indent="-457200" algn="just">
              <a:buClr>
                <a:schemeClr val="tx1">
                  <a:lumMod val="50000"/>
                </a:schemeClr>
              </a:buClr>
              <a:buSzPct val="80000"/>
              <a:buFont typeface="Wingdings" panose="05000000000000000000" pitchFamily="2" charset="2"/>
              <a:buChar char="ü"/>
            </a:pPr>
            <a:endParaRPr lang="en-US" dirty="0">
              <a:solidFill>
                <a:schemeClr val="tx1"/>
              </a:solidFill>
              <a:effectLst>
                <a:outerShdw blurRad="38100" dist="38100" dir="2700000" algn="tl">
                  <a:srgbClr val="000000">
                    <a:alpha val="43137"/>
                  </a:srgbClr>
                </a:outerShdw>
              </a:effectLst>
            </a:endParaRPr>
          </a:p>
          <a:p>
            <a:pPr marL="457200" lvl="1" indent="-457200" algn="just">
              <a:buClr>
                <a:schemeClr val="tx1">
                  <a:lumMod val="50000"/>
                </a:schemeClr>
              </a:buClr>
              <a:buSzPct val="80000"/>
              <a:buFont typeface="Wingdings" panose="05000000000000000000" pitchFamily="2" charset="2"/>
              <a:buChar char="ü"/>
            </a:pPr>
            <a:r>
              <a:rPr lang="en-US" dirty="0">
                <a:solidFill>
                  <a:schemeClr val="tx1"/>
                </a:solidFill>
                <a:effectLst>
                  <a:outerShdw blurRad="38100" dist="38100" dir="2700000" algn="tl">
                    <a:srgbClr val="000000">
                      <a:alpha val="43137"/>
                    </a:srgbClr>
                  </a:outerShdw>
                </a:effectLst>
              </a:rPr>
              <a:t>Vendor is required to affirm this by completing and returning  any required compliance documents.</a:t>
            </a:r>
          </a:p>
          <a:p>
            <a:pPr algn="just">
              <a:buClr>
                <a:schemeClr val="tx1">
                  <a:lumMod val="50000"/>
                </a:schemeClr>
              </a:buClr>
            </a:pPr>
            <a:endParaRPr lang="en-US" sz="2800" dirty="0"/>
          </a:p>
        </p:txBody>
      </p:sp>
      <p:sp>
        <p:nvSpPr>
          <p:cNvPr id="3" name="Title 2"/>
          <p:cNvSpPr>
            <a:spLocks noGrp="1"/>
          </p:cNvSpPr>
          <p:nvPr>
            <p:ph type="ctrTitle" sz="quarter"/>
          </p:nvPr>
        </p:nvSpPr>
        <p:spPr>
          <a:xfrm>
            <a:off x="1280061" y="269841"/>
            <a:ext cx="7482939" cy="1196687"/>
          </a:xfrm>
        </p:spPr>
        <p:txBody>
          <a:bodyPr/>
          <a:lstStyle/>
          <a:p>
            <a:r>
              <a:rPr lang="en-US" sz="3000" dirty="0">
                <a:solidFill>
                  <a:srgbClr val="000000"/>
                </a:solidFill>
              </a:rPr>
              <a:t>     </a:t>
            </a:r>
            <a:r>
              <a:rPr lang="en-US" sz="3000" dirty="0">
                <a:solidFill>
                  <a:schemeClr val="tx1"/>
                </a:solidFill>
              </a:rPr>
              <a:t>Georgia Security and Immigration                          Compliance Act (OCGA 13-10-90 and 13-10-91)</a:t>
            </a:r>
          </a:p>
        </p:txBody>
      </p:sp>
      <p:sp>
        <p:nvSpPr>
          <p:cNvPr id="4" name="Slide Number Placeholder 3"/>
          <p:cNvSpPr>
            <a:spLocks noGrp="1"/>
          </p:cNvSpPr>
          <p:nvPr>
            <p:ph type="sldNum" sz="quarter" idx="12"/>
          </p:nvPr>
        </p:nvSpPr>
        <p:spPr/>
        <p:txBody>
          <a:bodyPr/>
          <a:lstStyle/>
          <a:p>
            <a:pPr>
              <a:defRPr/>
            </a:pPr>
            <a:fld id="{A4E11F83-B847-4E4E-8BBE-C5ADDCA8418E}" type="slidenum">
              <a:rPr lang="en-US" smtClean="0"/>
              <a:pPr>
                <a:defRPr/>
              </a:pPr>
              <a:t>18</a:t>
            </a:fld>
            <a:endParaRPr lang="en-US" dirty="0"/>
          </a:p>
        </p:txBody>
      </p:sp>
      <p:pic>
        <p:nvPicPr>
          <p:cNvPr id="5" name="Picture 4" descr="http://www.cobbk12.org/centraloffice/communications/identityguide/logo_files/OTOGSS_Logo_black_SMALL.png"/>
          <p:cNvPicPr/>
          <p:nvPr/>
        </p:nvPicPr>
        <p:blipFill>
          <a:blip r:embed="rId3">
            <a:extLst>
              <a:ext uri="{28A0092B-C50C-407E-A947-70E740481C1C}">
                <a14:useLocalDpi xmlns:a14="http://schemas.microsoft.com/office/drawing/2010/main" val="0"/>
              </a:ext>
            </a:extLst>
          </a:blip>
          <a:srcRect/>
          <a:stretch>
            <a:fillRect/>
          </a:stretch>
        </p:blipFill>
        <p:spPr bwMode="auto">
          <a:xfrm>
            <a:off x="7" y="6282"/>
            <a:ext cx="1280054" cy="1723806"/>
          </a:xfrm>
          <a:prstGeom prst="rect">
            <a:avLst/>
          </a:prstGeom>
          <a:noFill/>
          <a:ln>
            <a:noFill/>
          </a:ln>
        </p:spPr>
      </p:pic>
    </p:spTree>
    <p:extLst>
      <p:ext uri="{BB962C8B-B14F-4D97-AF65-F5344CB8AC3E}">
        <p14:creationId xmlns:p14="http://schemas.microsoft.com/office/powerpoint/2010/main" val="15346502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sz="quarter" idx="1"/>
          </p:nvPr>
        </p:nvSpPr>
        <p:spPr>
          <a:xfrm>
            <a:off x="381000" y="1828800"/>
            <a:ext cx="8229600" cy="4724400"/>
          </a:xfrm>
        </p:spPr>
        <p:txBody>
          <a:bodyPr/>
          <a:lstStyle/>
          <a:p>
            <a:pPr algn="just"/>
            <a:r>
              <a:rPr lang="en-US" sz="1800" b="1" dirty="0">
                <a:solidFill>
                  <a:schemeClr val="tx1"/>
                </a:solidFill>
                <a:effectLst/>
              </a:rPr>
              <a:t>CCSD does not maintain an “Approved Vendors List.”  Any vendor wishing to submit a response to a solicitation may do so without previously being entered into our vendor database.</a:t>
            </a:r>
          </a:p>
          <a:p>
            <a:pPr algn="just"/>
            <a:endParaRPr lang="en-US" sz="1800" b="1" dirty="0">
              <a:solidFill>
                <a:schemeClr val="tx1"/>
              </a:solidFill>
              <a:effectLst/>
            </a:endParaRPr>
          </a:p>
          <a:p>
            <a:pPr algn="just"/>
            <a:r>
              <a:rPr lang="en-US" sz="1800" b="1" dirty="0">
                <a:solidFill>
                  <a:schemeClr val="tx1"/>
                </a:solidFill>
                <a:effectLst/>
              </a:rPr>
              <a:t>You do not have to be </a:t>
            </a:r>
            <a:r>
              <a:rPr lang="en-US" sz="1800" b="1">
                <a:solidFill>
                  <a:schemeClr val="tx1"/>
                </a:solidFill>
                <a:effectLst/>
              </a:rPr>
              <a:t>a registered </a:t>
            </a:r>
            <a:r>
              <a:rPr lang="en-US" sz="1800" b="1" dirty="0">
                <a:solidFill>
                  <a:schemeClr val="tx1"/>
                </a:solidFill>
                <a:effectLst/>
              </a:rPr>
              <a:t>vendor in order to submit a response to an IFB, RFP or RFQ.</a:t>
            </a:r>
          </a:p>
          <a:p>
            <a:pPr algn="just"/>
            <a:endParaRPr lang="en-US" sz="1800" b="1" dirty="0">
              <a:solidFill>
                <a:schemeClr val="tx1"/>
              </a:solidFill>
              <a:effectLst/>
            </a:endParaRPr>
          </a:p>
          <a:p>
            <a:pPr algn="just"/>
            <a:r>
              <a:rPr lang="en-US" sz="1800" b="1" dirty="0">
                <a:solidFill>
                  <a:schemeClr val="tx1"/>
                </a:solidFill>
                <a:effectLst/>
              </a:rPr>
              <a:t>Due to the large number of vendors in CCSD’s database, not all vendors will necessarily be sent an announcement each time a solicitation is issued.   </a:t>
            </a:r>
          </a:p>
          <a:p>
            <a:pPr algn="just"/>
            <a:endParaRPr lang="en-US" sz="1800" b="1" dirty="0">
              <a:solidFill>
                <a:schemeClr val="tx1"/>
              </a:solidFill>
              <a:effectLst/>
            </a:endParaRPr>
          </a:p>
          <a:p>
            <a:pPr algn="just"/>
            <a:r>
              <a:rPr lang="en-US" sz="1800" b="1" dirty="0">
                <a:solidFill>
                  <a:schemeClr val="tx1"/>
                </a:solidFill>
                <a:effectLst/>
              </a:rPr>
              <a:t>Vendors are encouraged to check the CCSD website on a regular basis for opportunities to respond to a solicitation.</a:t>
            </a:r>
          </a:p>
          <a:p>
            <a:pPr algn="just"/>
            <a:endParaRPr lang="en-US" sz="1800" b="1" dirty="0">
              <a:solidFill>
                <a:schemeClr val="tx1"/>
              </a:solidFill>
              <a:effectLst/>
            </a:endParaRPr>
          </a:p>
          <a:p>
            <a:pPr algn="just"/>
            <a:r>
              <a:rPr lang="en-US" sz="1800" b="1" dirty="0">
                <a:solidFill>
                  <a:schemeClr val="tx1"/>
                </a:solidFill>
                <a:effectLst/>
              </a:rPr>
              <a:t>The Vendor Handbook posted on the Procurement Services website contains detailed information about how to do business with CCSD.</a:t>
            </a:r>
          </a:p>
          <a:p>
            <a:pPr algn="just"/>
            <a:endParaRPr lang="en-US" sz="1800" dirty="0">
              <a:effectLst/>
            </a:endParaRPr>
          </a:p>
          <a:p>
            <a:pPr algn="just"/>
            <a:endParaRPr lang="en-US" sz="1800" dirty="0">
              <a:effectLst/>
            </a:endParaRPr>
          </a:p>
          <a:p>
            <a:endParaRPr lang="en-US" sz="2000" dirty="0">
              <a:effectLst/>
            </a:endParaRPr>
          </a:p>
          <a:p>
            <a:pPr algn="l"/>
            <a:endParaRPr lang="en-US" sz="2000" dirty="0"/>
          </a:p>
        </p:txBody>
      </p:sp>
      <p:sp>
        <p:nvSpPr>
          <p:cNvPr id="3" name="Title 2"/>
          <p:cNvSpPr>
            <a:spLocks noGrp="1"/>
          </p:cNvSpPr>
          <p:nvPr>
            <p:ph type="ctrTitle" sz="quarter"/>
          </p:nvPr>
        </p:nvSpPr>
        <p:spPr>
          <a:xfrm>
            <a:off x="685800" y="457201"/>
            <a:ext cx="7772400" cy="838200"/>
          </a:xfrm>
        </p:spPr>
        <p:txBody>
          <a:bodyPr/>
          <a:lstStyle/>
          <a:p>
            <a:r>
              <a:rPr lang="en-US" dirty="0">
                <a:solidFill>
                  <a:schemeClr val="tx1"/>
                </a:solidFill>
              </a:rPr>
              <a:t>Vendor Registration</a:t>
            </a:r>
          </a:p>
        </p:txBody>
      </p:sp>
      <p:sp>
        <p:nvSpPr>
          <p:cNvPr id="4" name="Slide Number Placeholder 3"/>
          <p:cNvSpPr>
            <a:spLocks noGrp="1"/>
          </p:cNvSpPr>
          <p:nvPr>
            <p:ph type="sldNum" sz="quarter" idx="12"/>
          </p:nvPr>
        </p:nvSpPr>
        <p:spPr/>
        <p:txBody>
          <a:bodyPr/>
          <a:lstStyle/>
          <a:p>
            <a:pPr>
              <a:defRPr/>
            </a:pPr>
            <a:fld id="{A4E11F83-B847-4E4E-8BBE-C5ADDCA8418E}" type="slidenum">
              <a:rPr lang="en-US" smtClean="0"/>
              <a:pPr>
                <a:defRPr/>
              </a:pPr>
              <a:t>19</a:t>
            </a:fld>
            <a:endParaRPr lang="en-US" dirty="0"/>
          </a:p>
        </p:txBody>
      </p:sp>
      <p:pic>
        <p:nvPicPr>
          <p:cNvPr id="5" name="Picture 4" descr="http://www.cobbk12.org/centraloffice/communications/identityguide/logo_files/OTOGSS_Logo_black_SMALL.png"/>
          <p:cNvPicPr/>
          <p:nvPr/>
        </p:nvPicPr>
        <p:blipFill>
          <a:blip r:embed="rId3">
            <a:extLst>
              <a:ext uri="{28A0092B-C50C-407E-A947-70E740481C1C}">
                <a14:useLocalDpi xmlns:a14="http://schemas.microsoft.com/office/drawing/2010/main" val="0"/>
              </a:ext>
            </a:extLst>
          </a:blip>
          <a:srcRect/>
          <a:stretch>
            <a:fillRect/>
          </a:stretch>
        </p:blipFill>
        <p:spPr bwMode="auto">
          <a:xfrm>
            <a:off x="0" y="14398"/>
            <a:ext cx="1280054" cy="1723806"/>
          </a:xfrm>
          <a:prstGeom prst="rect">
            <a:avLst/>
          </a:prstGeom>
          <a:noFill/>
          <a:ln>
            <a:noFill/>
          </a:ln>
        </p:spPr>
      </p:pic>
    </p:spTree>
    <p:extLst>
      <p:ext uri="{BB962C8B-B14F-4D97-AF65-F5344CB8AC3E}">
        <p14:creationId xmlns:p14="http://schemas.microsoft.com/office/powerpoint/2010/main" val="6064991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sz="quarter" idx="1"/>
          </p:nvPr>
        </p:nvSpPr>
        <p:spPr>
          <a:xfrm>
            <a:off x="1104900" y="3886200"/>
            <a:ext cx="7086600" cy="1600199"/>
          </a:xfrm>
        </p:spPr>
        <p:txBody>
          <a:bodyPr/>
          <a:lstStyle/>
          <a:p>
            <a:r>
              <a:rPr lang="en-US" sz="2800" dirty="0"/>
              <a:t>Presented by:</a:t>
            </a:r>
          </a:p>
          <a:p>
            <a:r>
              <a:rPr lang="en-US" sz="2800" dirty="0"/>
              <a:t>CCSD Procurement Services Department </a:t>
            </a:r>
          </a:p>
          <a:p>
            <a:r>
              <a:rPr lang="en-US" sz="2800" dirty="0"/>
              <a:t>770-590-4524</a:t>
            </a:r>
          </a:p>
        </p:txBody>
      </p:sp>
      <p:sp>
        <p:nvSpPr>
          <p:cNvPr id="2050" name="Rectangle 2"/>
          <p:cNvSpPr>
            <a:spLocks noGrp="1" noChangeArrowheads="1"/>
          </p:cNvSpPr>
          <p:nvPr>
            <p:ph type="ctrTitle" sz="quarter"/>
          </p:nvPr>
        </p:nvSpPr>
        <p:spPr>
          <a:xfrm>
            <a:off x="762000" y="-990600"/>
            <a:ext cx="7772400" cy="3048000"/>
          </a:xfrm>
        </p:spPr>
        <p:txBody>
          <a:bodyPr>
            <a:normAutofit fontScale="90000"/>
          </a:bodyPr>
          <a:lstStyle/>
          <a:p>
            <a:pPr eaLnBrk="1" hangingPunct="1">
              <a:defRPr/>
            </a:pPr>
            <a:br>
              <a:rPr lang="en-US" sz="5400" b="1" dirty="0">
                <a:solidFill>
                  <a:srgbClr val="000000"/>
                </a:solidFill>
                <a:latin typeface="News Gothic MT" pitchFamily="34" charset="0"/>
              </a:rPr>
            </a:br>
            <a:br>
              <a:rPr lang="en-US" b="1" dirty="0">
                <a:solidFill>
                  <a:srgbClr val="000000"/>
                </a:solidFill>
                <a:latin typeface="News Gothic MT" pitchFamily="34" charset="0"/>
              </a:rPr>
            </a:br>
            <a:br>
              <a:rPr lang="en-US" b="1" dirty="0">
                <a:solidFill>
                  <a:srgbClr val="000000"/>
                </a:solidFill>
                <a:latin typeface="News Gothic MT" pitchFamily="34" charset="0"/>
              </a:rPr>
            </a:br>
            <a:br>
              <a:rPr lang="en-US" b="1" dirty="0">
                <a:solidFill>
                  <a:srgbClr val="000000"/>
                </a:solidFill>
                <a:latin typeface="News Gothic MT" pitchFamily="34" charset="0"/>
              </a:rPr>
            </a:br>
            <a:r>
              <a:rPr lang="en-US" sz="5400" dirty="0">
                <a:solidFill>
                  <a:schemeClr val="tx1"/>
                </a:solidFill>
                <a:latin typeface="News Gothic MT" pitchFamily="34" charset="0"/>
              </a:rPr>
              <a:t>How to do Business</a:t>
            </a:r>
            <a:br>
              <a:rPr lang="en-US" sz="5400" dirty="0">
                <a:solidFill>
                  <a:schemeClr val="tx1"/>
                </a:solidFill>
                <a:latin typeface="News Gothic MT" pitchFamily="34" charset="0"/>
              </a:rPr>
            </a:br>
            <a:r>
              <a:rPr lang="en-US" sz="3600" dirty="0">
                <a:solidFill>
                  <a:schemeClr val="tx1"/>
                </a:solidFill>
                <a:latin typeface="News Gothic MT" pitchFamily="34" charset="0"/>
              </a:rPr>
              <a:t>with the </a:t>
            </a:r>
            <a:br>
              <a:rPr lang="en-US" sz="4800" dirty="0">
                <a:solidFill>
                  <a:schemeClr val="tx1"/>
                </a:solidFill>
                <a:latin typeface="News Gothic MT" pitchFamily="34" charset="0"/>
              </a:rPr>
            </a:br>
            <a:r>
              <a:rPr lang="en-US" sz="4800" dirty="0">
                <a:solidFill>
                  <a:schemeClr val="tx1"/>
                </a:solidFill>
                <a:latin typeface="News Gothic MT" pitchFamily="34" charset="0"/>
              </a:rPr>
              <a:t>Cobb County School District</a:t>
            </a:r>
          </a:p>
        </p:txBody>
      </p:sp>
      <p:sp>
        <p:nvSpPr>
          <p:cNvPr id="8" name="Slide Number Placeholder 6"/>
          <p:cNvSpPr>
            <a:spLocks noGrp="1"/>
          </p:cNvSpPr>
          <p:nvPr>
            <p:ph type="sldNum" sz="quarter" idx="12"/>
          </p:nvPr>
        </p:nvSpPr>
        <p:spPr/>
        <p:txBody>
          <a:bodyPr/>
          <a:lstStyle/>
          <a:p>
            <a:pPr>
              <a:defRPr/>
            </a:pPr>
            <a:fld id="{413A13F1-E5BA-4726-A753-B8CFB863C260}" type="slidenum">
              <a:rPr lang="en-US"/>
              <a:pPr>
                <a:defRPr/>
              </a:pPr>
              <a:t>2</a:t>
            </a:fld>
            <a:endParaRPr lang="en-US" dirty="0"/>
          </a:p>
        </p:txBody>
      </p:sp>
      <p:pic>
        <p:nvPicPr>
          <p:cNvPr id="5" name="Picture 4" descr="http://www.cobbk12.org/centraloffice/communications/identityguide/logo_files/OTOGSS_Logo_black_SMALL.png"/>
          <p:cNvPicPr/>
          <p:nvPr/>
        </p:nvPicPr>
        <p:blipFill>
          <a:blip r:embed="rId3">
            <a:extLst>
              <a:ext uri="{28A0092B-C50C-407E-A947-70E740481C1C}">
                <a14:useLocalDpi xmlns:a14="http://schemas.microsoft.com/office/drawing/2010/main" val="0"/>
              </a:ext>
            </a:extLst>
          </a:blip>
          <a:srcRect/>
          <a:stretch>
            <a:fillRect/>
          </a:stretch>
        </p:blipFill>
        <p:spPr bwMode="auto">
          <a:xfrm>
            <a:off x="7" y="6282"/>
            <a:ext cx="1280054" cy="1723806"/>
          </a:xfrm>
          <a:prstGeom prst="rect">
            <a:avLst/>
          </a:prstGeom>
          <a:noFill/>
          <a:ln>
            <a:noFill/>
          </a:ln>
        </p:spPr>
      </p:pic>
    </p:spTree>
    <p:extLst>
      <p:ext uri="{BB962C8B-B14F-4D97-AF65-F5344CB8AC3E}">
        <p14:creationId xmlns:p14="http://schemas.microsoft.com/office/powerpoint/2010/main" val="30145319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304800" y="376555"/>
            <a:ext cx="8229600" cy="1143000"/>
          </a:xfrm>
        </p:spPr>
        <p:txBody>
          <a:bodyPr/>
          <a:lstStyle/>
          <a:p>
            <a:pPr eaLnBrk="1" hangingPunct="1">
              <a:defRPr/>
            </a:pPr>
            <a:r>
              <a:rPr lang="en-US" sz="4000" dirty="0">
                <a:solidFill>
                  <a:srgbClr val="FFFFFF"/>
                </a:solidFill>
              </a:rPr>
              <a:t>CCSD Procurement Services Website</a:t>
            </a:r>
            <a:endParaRPr lang="en-US" sz="4000" b="1" dirty="0">
              <a:solidFill>
                <a:schemeClr val="tx1"/>
              </a:solidFill>
            </a:endParaRPr>
          </a:p>
        </p:txBody>
      </p:sp>
      <p:sp>
        <p:nvSpPr>
          <p:cNvPr id="13" name="Content Placeholder 2"/>
          <p:cNvSpPr>
            <a:spLocks noGrp="1"/>
          </p:cNvSpPr>
          <p:nvPr>
            <p:ph idx="1"/>
          </p:nvPr>
        </p:nvSpPr>
        <p:spPr>
          <a:xfrm>
            <a:off x="914400" y="1295400"/>
            <a:ext cx="8229600" cy="4876800"/>
          </a:xfrm>
        </p:spPr>
        <p:txBody>
          <a:bodyPr/>
          <a:lstStyle/>
          <a:p>
            <a:pPr marL="0" indent="0" algn="ctr">
              <a:buClr>
                <a:schemeClr val="tx1">
                  <a:lumMod val="50000"/>
                </a:schemeClr>
              </a:buClr>
              <a:buNone/>
            </a:pPr>
            <a:r>
              <a:rPr lang="en-US" sz="3800" dirty="0"/>
              <a:t>www.cobbk12.org</a:t>
            </a:r>
          </a:p>
          <a:p>
            <a:pPr marL="0" indent="0">
              <a:buClr>
                <a:schemeClr val="tx1">
                  <a:lumMod val="50000"/>
                </a:schemeClr>
              </a:buClr>
              <a:buNone/>
            </a:pPr>
            <a:r>
              <a:rPr lang="en-US" dirty="0"/>
              <a:t>Departments – Procurement Services</a:t>
            </a:r>
          </a:p>
          <a:p>
            <a:pPr marL="457200" indent="-457200">
              <a:buClr>
                <a:schemeClr val="tx1">
                  <a:lumMod val="50000"/>
                </a:schemeClr>
              </a:buClr>
              <a:buFont typeface="Wingdings" panose="05000000000000000000" pitchFamily="2" charset="2"/>
              <a:buChar char="q"/>
            </a:pPr>
            <a:r>
              <a:rPr lang="en-US" dirty="0"/>
              <a:t>Current Solicitations</a:t>
            </a:r>
          </a:p>
          <a:p>
            <a:pPr marL="457200" indent="-457200">
              <a:buClr>
                <a:schemeClr val="tx1">
                  <a:lumMod val="50000"/>
                </a:schemeClr>
              </a:buClr>
              <a:buFont typeface="Wingdings" panose="05000000000000000000" pitchFamily="2" charset="2"/>
              <a:buChar char="q"/>
            </a:pPr>
            <a:r>
              <a:rPr lang="en-US" dirty="0"/>
              <a:t>Awarded IFB’s, RFP’s and RFQ’s</a:t>
            </a:r>
          </a:p>
          <a:p>
            <a:pPr marL="457200" indent="-457200">
              <a:buClr>
                <a:schemeClr val="tx1">
                  <a:lumMod val="50000"/>
                </a:schemeClr>
              </a:buClr>
              <a:buFont typeface="Wingdings" panose="05000000000000000000" pitchFamily="2" charset="2"/>
              <a:buChar char="q"/>
            </a:pPr>
            <a:r>
              <a:rPr lang="en-US" dirty="0"/>
              <a:t>General Terms and Conditions</a:t>
            </a:r>
          </a:p>
          <a:p>
            <a:pPr marL="457200" indent="-457200">
              <a:buClr>
                <a:schemeClr val="tx1">
                  <a:lumMod val="50000"/>
                </a:schemeClr>
              </a:buClr>
              <a:buFont typeface="Wingdings" panose="05000000000000000000" pitchFamily="2" charset="2"/>
              <a:buChar char="q"/>
            </a:pPr>
            <a:r>
              <a:rPr lang="en-US" dirty="0"/>
              <a:t>How To Do Business</a:t>
            </a:r>
          </a:p>
          <a:p>
            <a:pPr marL="457200" indent="-457200">
              <a:buClr>
                <a:schemeClr val="tx1">
                  <a:lumMod val="50000"/>
                </a:schemeClr>
              </a:buClr>
              <a:buFont typeface="Wingdings" panose="05000000000000000000" pitchFamily="2" charset="2"/>
              <a:buChar char="q"/>
            </a:pPr>
            <a:r>
              <a:rPr lang="en-US" dirty="0"/>
              <a:t>Vendor Registration</a:t>
            </a:r>
          </a:p>
          <a:p>
            <a:pPr marL="457200" indent="-457200">
              <a:buClr>
                <a:schemeClr val="tx1">
                  <a:lumMod val="50000"/>
                </a:schemeClr>
              </a:buClr>
              <a:buFont typeface="Wingdings" panose="05000000000000000000" pitchFamily="2" charset="2"/>
              <a:buChar char="q"/>
            </a:pPr>
            <a:r>
              <a:rPr lang="en-US" dirty="0"/>
              <a:t>Procurement Staff</a:t>
            </a:r>
          </a:p>
          <a:p>
            <a:pPr marL="0" lvl="2" indent="0" algn="just" eaLnBrk="1" hangingPunct="1">
              <a:spcBef>
                <a:spcPts val="600"/>
              </a:spcBef>
              <a:buClr>
                <a:schemeClr val="tx1">
                  <a:lumMod val="50000"/>
                </a:schemeClr>
              </a:buClr>
              <a:buSzPct val="80000"/>
              <a:buNone/>
              <a:defRPr/>
            </a:pPr>
            <a:endParaRPr lang="en-US" sz="2800" dirty="0">
              <a:ea typeface="+mn-ea"/>
              <a:cs typeface="+mn-cs"/>
            </a:endParaRPr>
          </a:p>
        </p:txBody>
      </p:sp>
      <p:sp>
        <p:nvSpPr>
          <p:cNvPr id="4" name="Slide Number Placeholder 3"/>
          <p:cNvSpPr>
            <a:spLocks noGrp="1"/>
          </p:cNvSpPr>
          <p:nvPr>
            <p:ph type="sldNum" sz="quarter" idx="12"/>
          </p:nvPr>
        </p:nvSpPr>
        <p:spPr/>
        <p:txBody>
          <a:bodyPr/>
          <a:lstStyle/>
          <a:p>
            <a:pPr>
              <a:defRPr/>
            </a:pPr>
            <a:fld id="{C17B30B3-2553-4DCB-ADB9-FAF8ED89A86C}" type="slidenum">
              <a:rPr lang="en-US"/>
              <a:pPr>
                <a:defRPr/>
              </a:pPr>
              <a:t>20</a:t>
            </a:fld>
            <a:endParaRPr lang="en-US" dirty="0"/>
          </a:p>
        </p:txBody>
      </p:sp>
      <p:pic>
        <p:nvPicPr>
          <p:cNvPr id="5" name="Picture 4" descr="http://www.cobbk12.org/centraloffice/communications/identityguide/logo_files/OTOGSS_Logo_black_SMALL.png"/>
          <p:cNvPicPr/>
          <p:nvPr/>
        </p:nvPicPr>
        <p:blipFill>
          <a:blip r:embed="rId3">
            <a:extLst>
              <a:ext uri="{28A0092B-C50C-407E-A947-70E740481C1C}">
                <a14:useLocalDpi xmlns:a14="http://schemas.microsoft.com/office/drawing/2010/main" val="0"/>
              </a:ext>
            </a:extLst>
          </a:blip>
          <a:srcRect/>
          <a:stretch>
            <a:fillRect/>
          </a:stretch>
        </p:blipFill>
        <p:spPr bwMode="auto">
          <a:xfrm>
            <a:off x="7" y="6282"/>
            <a:ext cx="1280054" cy="1723806"/>
          </a:xfrm>
          <a:prstGeom prst="rect">
            <a:avLst/>
          </a:prstGeom>
          <a:noFill/>
          <a:ln>
            <a:noFill/>
          </a:ln>
        </p:spPr>
      </p:pic>
    </p:spTree>
    <p:extLst>
      <p:ext uri="{BB962C8B-B14F-4D97-AF65-F5344CB8AC3E}">
        <p14:creationId xmlns:p14="http://schemas.microsoft.com/office/powerpoint/2010/main" val="9515157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lnSpc>
                <a:spcPct val="90000"/>
              </a:lnSpc>
              <a:defRPr/>
            </a:pPr>
            <a:r>
              <a:rPr lang="en-US" sz="4000" b="1" dirty="0">
                <a:solidFill>
                  <a:schemeClr val="tx1"/>
                </a:solidFill>
              </a:rPr>
              <a:t>    </a:t>
            </a:r>
            <a:r>
              <a:rPr lang="en-US" sz="3200" b="1" dirty="0">
                <a:solidFill>
                  <a:schemeClr val="tx1"/>
                </a:solidFill>
              </a:rPr>
              <a:t>Procurement Services Staff</a:t>
            </a:r>
          </a:p>
        </p:txBody>
      </p:sp>
      <p:sp>
        <p:nvSpPr>
          <p:cNvPr id="4" name="Slide Number Placeholder 3"/>
          <p:cNvSpPr>
            <a:spLocks noGrp="1"/>
          </p:cNvSpPr>
          <p:nvPr>
            <p:ph type="sldNum" sz="quarter" idx="12"/>
          </p:nvPr>
        </p:nvSpPr>
        <p:spPr/>
        <p:txBody>
          <a:bodyPr/>
          <a:lstStyle/>
          <a:p>
            <a:pPr>
              <a:defRPr/>
            </a:pPr>
            <a:fld id="{BFB6D7D6-19E5-4DCE-B400-98B435B88318}" type="slidenum">
              <a:rPr lang="en-US" smtClean="0"/>
              <a:pPr>
                <a:defRPr/>
              </a:pPr>
              <a:t>21</a:t>
            </a:fld>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4092110327"/>
              </p:ext>
            </p:extLst>
          </p:nvPr>
        </p:nvGraphicFramePr>
        <p:xfrm>
          <a:off x="457200" y="1998445"/>
          <a:ext cx="8229600" cy="3899502"/>
        </p:xfrm>
        <a:graphic>
          <a:graphicData uri="http://schemas.openxmlformats.org/drawingml/2006/table">
            <a:tbl>
              <a:tblPr firstRow="1" bandRow="1">
                <a:tableStyleId>{D7AC3CCA-C797-4891-BE02-D94E43425B78}</a:tableStyleId>
              </a:tblPr>
              <a:tblGrid>
                <a:gridCol w="1874066">
                  <a:extLst>
                    <a:ext uri="{9D8B030D-6E8A-4147-A177-3AD203B41FA5}">
                      <a16:colId xmlns:a16="http://schemas.microsoft.com/office/drawing/2014/main" val="20000"/>
                    </a:ext>
                  </a:extLst>
                </a:gridCol>
                <a:gridCol w="2032915">
                  <a:extLst>
                    <a:ext uri="{9D8B030D-6E8A-4147-A177-3AD203B41FA5}">
                      <a16:colId xmlns:a16="http://schemas.microsoft.com/office/drawing/2014/main" val="20001"/>
                    </a:ext>
                  </a:extLst>
                </a:gridCol>
                <a:gridCol w="2774475">
                  <a:extLst>
                    <a:ext uri="{9D8B030D-6E8A-4147-A177-3AD203B41FA5}">
                      <a16:colId xmlns:a16="http://schemas.microsoft.com/office/drawing/2014/main" val="20002"/>
                    </a:ext>
                  </a:extLst>
                </a:gridCol>
                <a:gridCol w="1548144">
                  <a:extLst>
                    <a:ext uri="{9D8B030D-6E8A-4147-A177-3AD203B41FA5}">
                      <a16:colId xmlns:a16="http://schemas.microsoft.com/office/drawing/2014/main" val="20003"/>
                    </a:ext>
                  </a:extLst>
                </a:gridCol>
              </a:tblGrid>
              <a:tr h="317326">
                <a:tc>
                  <a:txBody>
                    <a:bodyPr/>
                    <a:lstStyle/>
                    <a:p>
                      <a:r>
                        <a:rPr lang="en-US" sz="1400" dirty="0">
                          <a:solidFill>
                            <a:srgbClr val="000000"/>
                          </a:solidFill>
                        </a:rPr>
                        <a:t>Name</a:t>
                      </a:r>
                    </a:p>
                  </a:txBody>
                  <a:tcPr marT="45721" marB="45721">
                    <a:solidFill>
                      <a:srgbClr val="FFFFCC"/>
                    </a:solidFill>
                  </a:tcPr>
                </a:tc>
                <a:tc>
                  <a:txBody>
                    <a:bodyPr/>
                    <a:lstStyle/>
                    <a:p>
                      <a:pPr algn="ctr"/>
                      <a:r>
                        <a:rPr lang="en-US" sz="1400" b="1" kern="1200" dirty="0">
                          <a:solidFill>
                            <a:srgbClr val="000000"/>
                          </a:solidFill>
                          <a:latin typeface="+mn-lt"/>
                          <a:ea typeface="+mn-ea"/>
                          <a:cs typeface="+mn-cs"/>
                        </a:rPr>
                        <a:t>Title</a:t>
                      </a:r>
                    </a:p>
                  </a:txBody>
                  <a:tcPr marT="45721" marB="45721">
                    <a:solidFill>
                      <a:srgbClr val="FFFFCC"/>
                    </a:solidFill>
                  </a:tcPr>
                </a:tc>
                <a:tc>
                  <a:txBody>
                    <a:bodyPr/>
                    <a:lstStyle/>
                    <a:p>
                      <a:pPr algn="ctr"/>
                      <a:r>
                        <a:rPr lang="en-US" sz="1400" b="1" kern="1200" dirty="0">
                          <a:solidFill>
                            <a:srgbClr val="000000"/>
                          </a:solidFill>
                          <a:latin typeface="+mn-lt"/>
                          <a:ea typeface="+mn-ea"/>
                          <a:cs typeface="+mn-cs"/>
                        </a:rPr>
                        <a:t>Support Assignment</a:t>
                      </a:r>
                    </a:p>
                  </a:txBody>
                  <a:tcPr marT="45721" marB="45721">
                    <a:solidFill>
                      <a:srgbClr val="FFFFCC"/>
                    </a:solidFill>
                  </a:tcPr>
                </a:tc>
                <a:tc>
                  <a:txBody>
                    <a:bodyPr/>
                    <a:lstStyle/>
                    <a:p>
                      <a:pPr algn="ctr"/>
                      <a:r>
                        <a:rPr lang="en-US" sz="1400" dirty="0">
                          <a:solidFill>
                            <a:srgbClr val="000000"/>
                          </a:solidFill>
                        </a:rPr>
                        <a:t>Phone</a:t>
                      </a:r>
                    </a:p>
                  </a:txBody>
                  <a:tcPr marT="45721" marB="45721">
                    <a:solidFill>
                      <a:srgbClr val="FFFFCC"/>
                    </a:solidFill>
                  </a:tcPr>
                </a:tc>
                <a:extLst>
                  <a:ext uri="{0D108BD9-81ED-4DB2-BD59-A6C34878D82A}">
                    <a16:rowId xmlns:a16="http://schemas.microsoft.com/office/drawing/2014/main" val="10000"/>
                  </a:ext>
                </a:extLst>
              </a:tr>
              <a:tr h="381000">
                <a:tc>
                  <a:txBody>
                    <a:bodyPr/>
                    <a:lstStyle/>
                    <a:p>
                      <a:r>
                        <a:rPr lang="en-US" sz="1400" dirty="0">
                          <a:solidFill>
                            <a:srgbClr val="000000"/>
                          </a:solidFill>
                        </a:rPr>
                        <a:t>Wendy Bell</a:t>
                      </a:r>
                    </a:p>
                  </a:txBody>
                  <a:tcPr marT="45721" marB="45721"/>
                </a:tc>
                <a:tc>
                  <a:txBody>
                    <a:bodyPr/>
                    <a:lstStyle/>
                    <a:p>
                      <a:pPr algn="ctr"/>
                      <a:r>
                        <a:rPr lang="en-US" sz="1400" dirty="0">
                          <a:solidFill>
                            <a:srgbClr val="000000"/>
                          </a:solidFill>
                        </a:rPr>
                        <a:t>Buyer</a:t>
                      </a:r>
                    </a:p>
                  </a:txBody>
                  <a:tcPr marT="45721" marB="45721"/>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a:solidFill>
                            <a:srgbClr val="000000"/>
                          </a:solidFill>
                        </a:rPr>
                        <a:t>Maintenance, Vendor Registration</a:t>
                      </a:r>
                    </a:p>
                  </a:txBody>
                  <a:tcPr marT="45721" marB="45721"/>
                </a:tc>
                <a:tc>
                  <a:txBody>
                    <a:bodyPr/>
                    <a:lstStyle/>
                    <a:p>
                      <a:pPr algn="ctr"/>
                      <a:r>
                        <a:rPr lang="en-US" sz="1400" dirty="0">
                          <a:solidFill>
                            <a:srgbClr val="000000"/>
                          </a:solidFill>
                        </a:rPr>
                        <a:t>770-426-3333</a:t>
                      </a:r>
                    </a:p>
                  </a:txBody>
                  <a:tcPr marT="45721" marB="45721"/>
                </a:tc>
                <a:extLst>
                  <a:ext uri="{0D108BD9-81ED-4DB2-BD59-A6C34878D82A}">
                    <a16:rowId xmlns:a16="http://schemas.microsoft.com/office/drawing/2014/main" val="1954964191"/>
                  </a:ext>
                </a:extLst>
              </a:tr>
              <a:tr h="381000">
                <a:tc>
                  <a:txBody>
                    <a:bodyPr/>
                    <a:lstStyle/>
                    <a:p>
                      <a:r>
                        <a:rPr lang="en-US" sz="1400" i="0" dirty="0">
                          <a:solidFill>
                            <a:srgbClr val="000000"/>
                          </a:solidFill>
                        </a:rPr>
                        <a:t>Gary Blount</a:t>
                      </a:r>
                    </a:p>
                  </a:txBody>
                  <a:tcPr marT="45721" marB="45721"/>
                </a:tc>
                <a:tc>
                  <a:txBody>
                    <a:bodyPr/>
                    <a:lstStyle/>
                    <a:p>
                      <a:pPr algn="ctr"/>
                      <a:r>
                        <a:rPr lang="en-US" sz="1400" dirty="0">
                          <a:solidFill>
                            <a:srgbClr val="000000"/>
                          </a:solidFill>
                        </a:rPr>
                        <a:t>Purchasing Agent</a:t>
                      </a:r>
                    </a:p>
                  </a:txBody>
                  <a:tcPr marT="45721" marB="45721"/>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a:solidFill>
                            <a:srgbClr val="000000"/>
                          </a:solidFill>
                        </a:rPr>
                        <a:t>HR, SPLOST, Technology</a:t>
                      </a:r>
                    </a:p>
                  </a:txBody>
                  <a:tcPr marT="45721" marB="45721"/>
                </a:tc>
                <a:tc>
                  <a:txBody>
                    <a:bodyPr/>
                    <a:lstStyle/>
                    <a:p>
                      <a:pPr algn="ctr"/>
                      <a:r>
                        <a:rPr lang="en-US" sz="1400" dirty="0">
                          <a:solidFill>
                            <a:srgbClr val="000000"/>
                          </a:solidFill>
                        </a:rPr>
                        <a:t>770-590-4546</a:t>
                      </a:r>
                    </a:p>
                  </a:txBody>
                  <a:tcPr marT="45721" marB="45721"/>
                </a:tc>
                <a:extLst>
                  <a:ext uri="{0D108BD9-81ED-4DB2-BD59-A6C34878D82A}">
                    <a16:rowId xmlns:a16="http://schemas.microsoft.com/office/drawing/2014/main" val="10002"/>
                  </a:ext>
                </a:extLst>
              </a:tr>
              <a:tr h="388150">
                <a:tc>
                  <a:txBody>
                    <a:bodyPr/>
                    <a:lstStyle/>
                    <a:p>
                      <a:r>
                        <a:rPr lang="en-US" sz="1400" dirty="0">
                          <a:solidFill>
                            <a:srgbClr val="000000"/>
                          </a:solidFill>
                        </a:rPr>
                        <a:t>Jeanette</a:t>
                      </a:r>
                      <a:r>
                        <a:rPr lang="en-US" sz="1400" baseline="0" dirty="0">
                          <a:solidFill>
                            <a:srgbClr val="000000"/>
                          </a:solidFill>
                        </a:rPr>
                        <a:t> Gray</a:t>
                      </a:r>
                      <a:endParaRPr lang="en-US" sz="1400" dirty="0">
                        <a:solidFill>
                          <a:srgbClr val="000000"/>
                        </a:solidFill>
                      </a:endParaRPr>
                    </a:p>
                  </a:txBody>
                  <a:tcPr marT="45721" marB="45721"/>
                </a:tc>
                <a:tc>
                  <a:txBody>
                    <a:bodyPr/>
                    <a:lstStyle/>
                    <a:p>
                      <a:pPr algn="ctr"/>
                      <a:r>
                        <a:rPr lang="en-US" sz="1400" dirty="0">
                          <a:solidFill>
                            <a:srgbClr val="000000"/>
                          </a:solidFill>
                        </a:rPr>
                        <a:t>Senior Buyer</a:t>
                      </a:r>
                    </a:p>
                  </a:txBody>
                  <a:tcPr marT="45721" marB="45721"/>
                </a:tc>
                <a:tc>
                  <a:txBody>
                    <a:bodyPr/>
                    <a:lstStyle/>
                    <a:p>
                      <a:pPr algn="ctr"/>
                      <a:r>
                        <a:rPr lang="en-US" sz="1400" dirty="0">
                          <a:solidFill>
                            <a:srgbClr val="000000"/>
                          </a:solidFill>
                        </a:rPr>
                        <a:t>C&amp;I, FNS,</a:t>
                      </a:r>
                      <a:r>
                        <a:rPr lang="en-US" sz="1400" baseline="0" dirty="0">
                          <a:solidFill>
                            <a:srgbClr val="000000"/>
                          </a:solidFill>
                        </a:rPr>
                        <a:t> Transportation</a:t>
                      </a:r>
                      <a:endParaRPr lang="en-US" sz="1400" dirty="0">
                        <a:solidFill>
                          <a:srgbClr val="000000"/>
                        </a:solidFill>
                      </a:endParaRPr>
                    </a:p>
                  </a:txBody>
                  <a:tcPr marT="45721" marB="45721"/>
                </a:tc>
                <a:tc>
                  <a:txBody>
                    <a:bodyPr/>
                    <a:lstStyle/>
                    <a:p>
                      <a:pPr algn="ctr"/>
                      <a:r>
                        <a:rPr lang="en-US" sz="1400" dirty="0">
                          <a:solidFill>
                            <a:srgbClr val="000000"/>
                          </a:solidFill>
                        </a:rPr>
                        <a:t>770-426-3362</a:t>
                      </a:r>
                    </a:p>
                  </a:txBody>
                  <a:tcPr marT="45721" marB="45721"/>
                </a:tc>
                <a:extLst>
                  <a:ext uri="{0D108BD9-81ED-4DB2-BD59-A6C34878D82A}">
                    <a16:rowId xmlns:a16="http://schemas.microsoft.com/office/drawing/2014/main" val="10003"/>
                  </a:ext>
                </a:extLst>
              </a:tr>
              <a:tr h="388150">
                <a:tc>
                  <a:txBody>
                    <a:bodyPr/>
                    <a:lstStyle/>
                    <a:p>
                      <a:r>
                        <a:rPr lang="en-US" sz="1400" i="0" dirty="0">
                          <a:solidFill>
                            <a:srgbClr val="000000"/>
                          </a:solidFill>
                        </a:rPr>
                        <a:t>Daphne Farley</a:t>
                      </a:r>
                    </a:p>
                  </a:txBody>
                  <a:tcPr marT="45721" marB="45721"/>
                </a:tc>
                <a:tc>
                  <a:txBody>
                    <a:bodyPr/>
                    <a:lstStyle/>
                    <a:p>
                      <a:pPr algn="ctr"/>
                      <a:r>
                        <a:rPr lang="en-US" sz="1400" dirty="0">
                          <a:solidFill>
                            <a:srgbClr val="000000"/>
                          </a:solidFill>
                        </a:rPr>
                        <a:t>Senior Buyer</a:t>
                      </a:r>
                    </a:p>
                  </a:txBody>
                  <a:tcPr marT="45721" marB="45721"/>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rgbClr val="000000"/>
                          </a:solidFill>
                        </a:rPr>
                        <a:t>Finance,</a:t>
                      </a:r>
                      <a:r>
                        <a:rPr lang="en-US" sz="1400" baseline="0" dirty="0">
                          <a:solidFill>
                            <a:srgbClr val="000000"/>
                          </a:solidFill>
                        </a:rPr>
                        <a:t> </a:t>
                      </a:r>
                      <a:r>
                        <a:rPr lang="en-US" sz="1400" dirty="0">
                          <a:solidFill>
                            <a:srgbClr val="000000"/>
                          </a:solidFill>
                        </a:rPr>
                        <a:t>Technology</a:t>
                      </a:r>
                    </a:p>
                  </a:txBody>
                  <a:tcPr marT="45721" marB="45721"/>
                </a:tc>
                <a:tc>
                  <a:txBody>
                    <a:bodyPr/>
                    <a:lstStyle/>
                    <a:p>
                      <a:pPr algn="ctr"/>
                      <a:r>
                        <a:rPr lang="en-US" sz="1400" dirty="0">
                          <a:solidFill>
                            <a:srgbClr val="000000"/>
                          </a:solidFill>
                        </a:rPr>
                        <a:t>770-429-5870</a:t>
                      </a:r>
                    </a:p>
                  </a:txBody>
                  <a:tcPr marT="45721" marB="45721"/>
                </a:tc>
                <a:extLst>
                  <a:ext uri="{0D108BD9-81ED-4DB2-BD59-A6C34878D82A}">
                    <a16:rowId xmlns:a16="http://schemas.microsoft.com/office/drawing/2014/main" val="1308566847"/>
                  </a:ext>
                </a:extLst>
              </a:tr>
              <a:tr h="381565">
                <a:tc>
                  <a:txBody>
                    <a:bodyPr/>
                    <a:lstStyle/>
                    <a:p>
                      <a:r>
                        <a:rPr lang="en-US" sz="1400" dirty="0">
                          <a:solidFill>
                            <a:srgbClr val="000000"/>
                          </a:solidFill>
                        </a:rPr>
                        <a:t>Debbie Mosher</a:t>
                      </a:r>
                    </a:p>
                  </a:txBody>
                  <a:tcPr marT="45721" marB="45721"/>
                </a:tc>
                <a:tc>
                  <a:txBody>
                    <a:bodyPr/>
                    <a:lstStyle/>
                    <a:p>
                      <a:pPr algn="ctr"/>
                      <a:r>
                        <a:rPr lang="en-US" sz="1400" dirty="0">
                          <a:solidFill>
                            <a:srgbClr val="000000"/>
                          </a:solidFill>
                        </a:rPr>
                        <a:t>Buyer</a:t>
                      </a:r>
                    </a:p>
                  </a:txBody>
                  <a:tcPr marT="45721" marB="45721"/>
                </a:tc>
                <a:tc>
                  <a:txBody>
                    <a:bodyPr/>
                    <a:lstStyle/>
                    <a:p>
                      <a:pPr algn="ctr"/>
                      <a:r>
                        <a:rPr lang="en-US" sz="1400" dirty="0">
                          <a:solidFill>
                            <a:srgbClr val="000000"/>
                          </a:solidFill>
                        </a:rPr>
                        <a:t>C&amp;I, Finance,</a:t>
                      </a:r>
                      <a:r>
                        <a:rPr lang="en-US" sz="1400" baseline="0" dirty="0">
                          <a:solidFill>
                            <a:srgbClr val="000000"/>
                          </a:solidFill>
                        </a:rPr>
                        <a:t> HR</a:t>
                      </a:r>
                      <a:r>
                        <a:rPr lang="en-US" sz="1400" baseline="0">
                          <a:solidFill>
                            <a:srgbClr val="000000"/>
                          </a:solidFill>
                        </a:rPr>
                        <a:t>, Technology</a:t>
                      </a:r>
                      <a:endParaRPr lang="en-US" sz="1400" dirty="0">
                        <a:solidFill>
                          <a:srgbClr val="000000"/>
                        </a:solidFill>
                      </a:endParaRPr>
                    </a:p>
                  </a:txBody>
                  <a:tcPr marT="45721" marB="45721"/>
                </a:tc>
                <a:tc>
                  <a:txBody>
                    <a:bodyPr/>
                    <a:lstStyle/>
                    <a:p>
                      <a:pPr algn="ctr"/>
                      <a:r>
                        <a:rPr lang="en-US" sz="1400" dirty="0">
                          <a:solidFill>
                            <a:srgbClr val="000000"/>
                          </a:solidFill>
                        </a:rPr>
                        <a:t>770-590-4522</a:t>
                      </a:r>
                    </a:p>
                  </a:txBody>
                  <a:tcPr marT="45721" marB="45721"/>
                </a:tc>
                <a:extLst>
                  <a:ext uri="{0D108BD9-81ED-4DB2-BD59-A6C34878D82A}">
                    <a16:rowId xmlns:a16="http://schemas.microsoft.com/office/drawing/2014/main" val="10004"/>
                  </a:ext>
                </a:extLst>
              </a:tr>
              <a:tr h="381565">
                <a:tc>
                  <a:txBody>
                    <a:bodyPr/>
                    <a:lstStyle/>
                    <a:p>
                      <a:r>
                        <a:rPr lang="en-US" sz="1400" dirty="0">
                          <a:solidFill>
                            <a:srgbClr val="000000"/>
                          </a:solidFill>
                        </a:rPr>
                        <a:t>Lorri Latif</a:t>
                      </a:r>
                    </a:p>
                  </a:txBody>
                  <a:tcPr marT="45721" marB="45721"/>
                </a:tc>
                <a:tc>
                  <a:txBody>
                    <a:bodyPr/>
                    <a:lstStyle/>
                    <a:p>
                      <a:pPr algn="ctr"/>
                      <a:r>
                        <a:rPr lang="en-US" sz="1400" b="0" dirty="0">
                          <a:solidFill>
                            <a:srgbClr val="000000"/>
                          </a:solidFill>
                        </a:rPr>
                        <a:t>Buyer</a:t>
                      </a:r>
                    </a:p>
                  </a:txBody>
                  <a:tcPr marT="45721" marB="45721"/>
                </a:tc>
                <a:tc>
                  <a:txBody>
                    <a:bodyPr/>
                    <a:lstStyle/>
                    <a:p>
                      <a:pPr algn="ctr"/>
                      <a:r>
                        <a:rPr lang="en-US" sz="1400" dirty="0">
                          <a:solidFill>
                            <a:srgbClr val="000000"/>
                          </a:solidFill>
                        </a:rPr>
                        <a:t>P-cards, Training</a:t>
                      </a:r>
                    </a:p>
                  </a:txBody>
                  <a:tcPr marT="45721" marB="45721"/>
                </a:tc>
                <a:tc>
                  <a:txBody>
                    <a:bodyPr/>
                    <a:lstStyle/>
                    <a:p>
                      <a:pPr algn="ctr"/>
                      <a:r>
                        <a:rPr lang="en-US" sz="1400" dirty="0">
                          <a:solidFill>
                            <a:srgbClr val="000000"/>
                          </a:solidFill>
                        </a:rPr>
                        <a:t>770-426-3365</a:t>
                      </a:r>
                    </a:p>
                  </a:txBody>
                  <a:tcPr marT="45721" marB="45721"/>
                </a:tc>
                <a:extLst>
                  <a:ext uri="{0D108BD9-81ED-4DB2-BD59-A6C34878D82A}">
                    <a16:rowId xmlns:a16="http://schemas.microsoft.com/office/drawing/2014/main" val="269851623"/>
                  </a:ext>
                </a:extLst>
              </a:tr>
              <a:tr h="381565">
                <a:tc>
                  <a:txBody>
                    <a:bodyPr/>
                    <a:lstStyle/>
                    <a:p>
                      <a:r>
                        <a:rPr lang="en-US" sz="1400" dirty="0">
                          <a:solidFill>
                            <a:srgbClr val="000000"/>
                          </a:solidFill>
                        </a:rPr>
                        <a:t>Chris McSpadden</a:t>
                      </a:r>
                    </a:p>
                  </a:txBody>
                  <a:tcPr marT="45721" marB="45721"/>
                </a:tc>
                <a:tc>
                  <a:txBody>
                    <a:bodyPr/>
                    <a:lstStyle/>
                    <a:p>
                      <a:pPr algn="ctr"/>
                      <a:r>
                        <a:rPr lang="en-US" sz="1400" dirty="0">
                          <a:solidFill>
                            <a:srgbClr val="000000"/>
                          </a:solidFill>
                        </a:rPr>
                        <a:t>Purchasing Agent</a:t>
                      </a:r>
                    </a:p>
                  </a:txBody>
                  <a:tcPr marT="45721" marB="45721"/>
                </a:tc>
                <a:tc>
                  <a:txBody>
                    <a:bodyPr/>
                    <a:lstStyle/>
                    <a:p>
                      <a:pPr algn="ctr"/>
                      <a:r>
                        <a:rPr lang="en-US" sz="1400" dirty="0">
                          <a:solidFill>
                            <a:srgbClr val="000000"/>
                          </a:solidFill>
                        </a:rPr>
                        <a:t>Maintenance, SPLOST</a:t>
                      </a:r>
                    </a:p>
                  </a:txBody>
                  <a:tcPr marT="45721" marB="45721"/>
                </a:tc>
                <a:tc>
                  <a:txBody>
                    <a:bodyPr/>
                    <a:lstStyle/>
                    <a:p>
                      <a:pPr algn="ctr"/>
                      <a:r>
                        <a:rPr lang="en-US" sz="1400" dirty="0">
                          <a:solidFill>
                            <a:srgbClr val="000000"/>
                          </a:solidFill>
                        </a:rPr>
                        <a:t>770-426-3524</a:t>
                      </a:r>
                    </a:p>
                  </a:txBody>
                  <a:tcPr marT="45721" marB="45721"/>
                </a:tc>
                <a:extLst>
                  <a:ext uri="{0D108BD9-81ED-4DB2-BD59-A6C34878D82A}">
                    <a16:rowId xmlns:a16="http://schemas.microsoft.com/office/drawing/2014/main" val="1394662569"/>
                  </a:ext>
                </a:extLst>
              </a:tr>
              <a:tr h="381565">
                <a:tc>
                  <a:txBody>
                    <a:bodyPr/>
                    <a:lstStyle/>
                    <a:p>
                      <a:r>
                        <a:rPr lang="en-US" sz="1400" dirty="0">
                          <a:solidFill>
                            <a:srgbClr val="000000"/>
                          </a:solidFill>
                        </a:rPr>
                        <a:t>Melanie Timmerman</a:t>
                      </a:r>
                    </a:p>
                  </a:txBody>
                  <a:tcPr marT="45721" marB="45721"/>
                </a:tc>
                <a:tc>
                  <a:txBody>
                    <a:bodyPr/>
                    <a:lstStyle/>
                    <a:p>
                      <a:pPr algn="ctr"/>
                      <a:r>
                        <a:rPr lang="en-US" sz="1400" dirty="0">
                          <a:solidFill>
                            <a:srgbClr val="000000"/>
                          </a:solidFill>
                        </a:rPr>
                        <a:t>Buyer</a:t>
                      </a:r>
                    </a:p>
                  </a:txBody>
                  <a:tcPr marT="45721" marB="45721"/>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a:solidFill>
                            <a:srgbClr val="000000"/>
                          </a:solidFill>
                        </a:rPr>
                        <a:t>C&amp;I, FNS, Finance,</a:t>
                      </a:r>
                      <a:r>
                        <a:rPr lang="en-US" sz="1400" baseline="0" dirty="0">
                          <a:solidFill>
                            <a:srgbClr val="000000"/>
                          </a:solidFill>
                        </a:rPr>
                        <a:t> HR, Transportation</a:t>
                      </a:r>
                      <a:endParaRPr lang="en-US" sz="1400" dirty="0">
                        <a:solidFill>
                          <a:srgbClr val="000000"/>
                        </a:solidFill>
                      </a:endParaRPr>
                    </a:p>
                  </a:txBody>
                  <a:tcPr marT="45721" marB="45721"/>
                </a:tc>
                <a:tc>
                  <a:txBody>
                    <a:bodyPr/>
                    <a:lstStyle/>
                    <a:p>
                      <a:pPr algn="ctr"/>
                      <a:r>
                        <a:rPr lang="en-US" sz="1400" dirty="0">
                          <a:solidFill>
                            <a:srgbClr val="000000"/>
                          </a:solidFill>
                        </a:rPr>
                        <a:t>770-426-3415</a:t>
                      </a:r>
                    </a:p>
                  </a:txBody>
                  <a:tcPr marT="45721" marB="45721"/>
                </a:tc>
                <a:extLst>
                  <a:ext uri="{0D108BD9-81ED-4DB2-BD59-A6C34878D82A}">
                    <a16:rowId xmlns:a16="http://schemas.microsoft.com/office/drawing/2014/main" val="10005"/>
                  </a:ext>
                </a:extLst>
              </a:tr>
              <a:tr h="381019">
                <a:tc>
                  <a:txBody>
                    <a:bodyPr/>
                    <a:lstStyle/>
                    <a:p>
                      <a:r>
                        <a:rPr lang="en-US" sz="1400" i="0" dirty="0">
                          <a:solidFill>
                            <a:srgbClr val="000000"/>
                          </a:solidFill>
                        </a:rPr>
                        <a:t>June Wolfenbarger</a:t>
                      </a:r>
                    </a:p>
                  </a:txBody>
                  <a:tcPr marT="45721" marB="45721"/>
                </a:tc>
                <a:tc>
                  <a:txBody>
                    <a:bodyPr/>
                    <a:lstStyle/>
                    <a:p>
                      <a:pPr algn="ctr"/>
                      <a:r>
                        <a:rPr lang="en-US" sz="1400" dirty="0">
                          <a:solidFill>
                            <a:srgbClr val="000000"/>
                          </a:solidFill>
                        </a:rPr>
                        <a:t>Purchasing Agent</a:t>
                      </a:r>
                    </a:p>
                  </a:txBody>
                  <a:tcPr marT="45721" marB="45721"/>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a:solidFill>
                            <a:srgbClr val="000000"/>
                          </a:solidFill>
                        </a:rPr>
                        <a:t>C&amp;I, FNS, Finance,</a:t>
                      </a:r>
                      <a:r>
                        <a:rPr lang="en-US" sz="1400" baseline="0" dirty="0">
                          <a:solidFill>
                            <a:srgbClr val="000000"/>
                          </a:solidFill>
                        </a:rPr>
                        <a:t> HR, </a:t>
                      </a:r>
                      <a:endParaRPr lang="en-US" sz="1400" dirty="0">
                        <a:solidFill>
                          <a:srgbClr val="000000"/>
                        </a:solidFill>
                      </a:endParaRPr>
                    </a:p>
                  </a:txBody>
                  <a:tcPr marT="45721" marB="45721"/>
                </a:tc>
                <a:tc>
                  <a:txBody>
                    <a:bodyPr/>
                    <a:lstStyle/>
                    <a:p>
                      <a:pPr algn="ctr"/>
                      <a:r>
                        <a:rPr lang="en-US" sz="1400" dirty="0">
                          <a:solidFill>
                            <a:srgbClr val="000000"/>
                          </a:solidFill>
                        </a:rPr>
                        <a:t>770-426-3369</a:t>
                      </a:r>
                    </a:p>
                  </a:txBody>
                  <a:tcPr marT="45721" marB="45721"/>
                </a:tc>
                <a:extLst>
                  <a:ext uri="{0D108BD9-81ED-4DB2-BD59-A6C34878D82A}">
                    <a16:rowId xmlns:a16="http://schemas.microsoft.com/office/drawing/2014/main" val="10009"/>
                  </a:ext>
                </a:extLst>
              </a:tr>
            </a:tbl>
          </a:graphicData>
        </a:graphic>
      </p:graphicFrame>
      <p:sp>
        <p:nvSpPr>
          <p:cNvPr id="6" name="Title 1"/>
          <p:cNvSpPr txBox="1">
            <a:spLocks/>
          </p:cNvSpPr>
          <p:nvPr/>
        </p:nvSpPr>
        <p:spPr bwMode="auto">
          <a:xfrm>
            <a:off x="457200" y="1143000"/>
            <a:ext cx="8229600" cy="7543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a:lstStyle>
          <a:p>
            <a:pPr eaLnBrk="1" hangingPunct="1">
              <a:lnSpc>
                <a:spcPct val="90000"/>
              </a:lnSpc>
              <a:defRPr/>
            </a:pPr>
            <a:r>
              <a:rPr lang="en-US" sz="1800" b="1" kern="0" dirty="0">
                <a:solidFill>
                  <a:schemeClr val="tx1"/>
                </a:solidFill>
                <a:effectLst/>
                <a:latin typeface="+mn-lt"/>
              </a:rPr>
              <a:t>David Odom– Director</a:t>
            </a:r>
          </a:p>
          <a:p>
            <a:pPr eaLnBrk="1" hangingPunct="1">
              <a:lnSpc>
                <a:spcPct val="90000"/>
              </a:lnSpc>
              <a:defRPr/>
            </a:pPr>
            <a:r>
              <a:rPr lang="en-US" sz="1600" b="1" kern="0" dirty="0">
                <a:solidFill>
                  <a:schemeClr val="tx1"/>
                </a:solidFill>
                <a:effectLst/>
                <a:latin typeface="+mn-lt"/>
              </a:rPr>
              <a:t>Barbara Bates – Assistant Director</a:t>
            </a:r>
          </a:p>
        </p:txBody>
      </p:sp>
      <p:pic>
        <p:nvPicPr>
          <p:cNvPr id="7" name="Picture 6" descr="http://www.cobbk12.org/centraloffice/communications/identityguide/logo_files/OTOGSS_Logo_black_SMALL.png"/>
          <p:cNvPicPr/>
          <p:nvPr/>
        </p:nvPicPr>
        <p:blipFill>
          <a:blip r:embed="rId3">
            <a:extLst>
              <a:ext uri="{28A0092B-C50C-407E-A947-70E740481C1C}">
                <a14:useLocalDpi xmlns:a14="http://schemas.microsoft.com/office/drawing/2010/main" val="0"/>
              </a:ext>
            </a:extLst>
          </a:blip>
          <a:srcRect/>
          <a:stretch>
            <a:fillRect/>
          </a:stretch>
        </p:blipFill>
        <p:spPr bwMode="auto">
          <a:xfrm>
            <a:off x="7" y="6282"/>
            <a:ext cx="1280054" cy="1723806"/>
          </a:xfrm>
          <a:prstGeom prst="rect">
            <a:avLst/>
          </a:prstGeom>
          <a:noFill/>
          <a:ln>
            <a:noFill/>
          </a:ln>
        </p:spPr>
      </p:pic>
    </p:spTree>
    <p:extLst>
      <p:ext uri="{BB962C8B-B14F-4D97-AF65-F5344CB8AC3E}">
        <p14:creationId xmlns:p14="http://schemas.microsoft.com/office/powerpoint/2010/main" val="30967442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FrontSaying.t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3200" y="3118936"/>
            <a:ext cx="3581400" cy="2144128"/>
          </a:xfrm>
          <a:prstGeom prst="rect">
            <a:avLst/>
          </a:prstGeom>
        </p:spPr>
      </p:pic>
      <p:sp>
        <p:nvSpPr>
          <p:cNvPr id="7" name="Rectangle 3"/>
          <p:cNvSpPr txBox="1">
            <a:spLocks/>
          </p:cNvSpPr>
          <p:nvPr/>
        </p:nvSpPr>
        <p:spPr bwMode="auto">
          <a:xfrm>
            <a:off x="533400" y="381000"/>
            <a:ext cx="8229600" cy="1066800"/>
          </a:xfrm>
          <a:prstGeom prst="rect">
            <a:avLst/>
          </a:prstGeom>
          <a:noFill/>
          <a:ln w="9525">
            <a:noFill/>
            <a:miter lim="800000"/>
            <a:headEnd/>
            <a:tailEnd/>
          </a:ln>
        </p:spPr>
        <p:txBody>
          <a:bodyPr/>
          <a:lst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charset="0"/>
              <a:buNone/>
              <a:defRPr/>
            </a:pPr>
            <a:endParaRPr lang="en-US" sz="3900" b="1" i="1" dirty="0">
              <a:gradFill flip="none" rotWithShape="1">
                <a:gsLst>
                  <a:gs pos="100000">
                    <a:srgbClr val="8F0127">
                      <a:alpha val="50000"/>
                    </a:srgbClr>
                  </a:gs>
                  <a:gs pos="0">
                    <a:srgbClr val="8F0127"/>
                  </a:gs>
                </a:gsLst>
                <a:lin ang="16200000" scaled="0"/>
                <a:tileRect/>
              </a:gradFill>
              <a:effectLst>
                <a:glow rad="101600">
                  <a:schemeClr val="bg1">
                    <a:lumMod val="95000"/>
                    <a:alpha val="60000"/>
                  </a:schemeClr>
                </a:glow>
              </a:effectLst>
              <a:latin typeface="Constantia"/>
              <a:cs typeface="Constantia"/>
            </a:endParaRPr>
          </a:p>
        </p:txBody>
      </p:sp>
      <p:sp>
        <p:nvSpPr>
          <p:cNvPr id="8" name="Rectangle 3"/>
          <p:cNvSpPr txBox="1">
            <a:spLocks/>
          </p:cNvSpPr>
          <p:nvPr/>
        </p:nvSpPr>
        <p:spPr bwMode="auto">
          <a:xfrm>
            <a:off x="304800" y="2057400"/>
            <a:ext cx="8229600" cy="2133600"/>
          </a:xfrm>
          <a:prstGeom prst="rect">
            <a:avLst/>
          </a:prstGeom>
          <a:noFill/>
          <a:ln w="9525">
            <a:noFill/>
            <a:miter lim="800000"/>
            <a:headEnd/>
            <a:tailEnd/>
          </a:ln>
        </p:spPr>
        <p:txBody>
          <a:bodyPr/>
          <a:lst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defRPr/>
            </a:pPr>
            <a:r>
              <a:rPr lang="en-US" sz="4400" dirty="0">
                <a:effectLst>
                  <a:glow rad="101600">
                    <a:schemeClr val="bg1">
                      <a:lumMod val="95000"/>
                      <a:alpha val="60000"/>
                    </a:schemeClr>
                  </a:glow>
                </a:effectLst>
                <a:latin typeface="Constantia"/>
                <a:cs typeface="Constantia"/>
              </a:rPr>
              <a:t>Questions?</a:t>
            </a:r>
          </a:p>
        </p:txBody>
      </p:sp>
    </p:spTree>
    <p:extLst>
      <p:ext uri="{BB962C8B-B14F-4D97-AF65-F5344CB8AC3E}">
        <p14:creationId xmlns:p14="http://schemas.microsoft.com/office/powerpoint/2010/main" val="17679650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533400" y="304800"/>
            <a:ext cx="8229600" cy="1143000"/>
          </a:xfrm>
        </p:spPr>
        <p:txBody>
          <a:bodyPr/>
          <a:lstStyle/>
          <a:p>
            <a:r>
              <a:rPr lang="en-US" dirty="0">
                <a:solidFill>
                  <a:schemeClr val="tx1"/>
                </a:solidFill>
              </a:rPr>
              <a:t>CCSD Statistics</a:t>
            </a:r>
          </a:p>
        </p:txBody>
      </p:sp>
      <p:sp>
        <p:nvSpPr>
          <p:cNvPr id="7" name="Content Placeholder 2"/>
          <p:cNvSpPr>
            <a:spLocks noGrp="1"/>
          </p:cNvSpPr>
          <p:nvPr>
            <p:ph idx="1"/>
          </p:nvPr>
        </p:nvSpPr>
        <p:spPr>
          <a:xfrm>
            <a:off x="762000" y="2017176"/>
            <a:ext cx="8229600" cy="4267200"/>
          </a:xfrm>
        </p:spPr>
        <p:txBody>
          <a:bodyPr/>
          <a:lstStyle/>
          <a:p>
            <a:pPr marL="347472" lvl="2" indent="-347472">
              <a:buClr>
                <a:schemeClr val="tx1">
                  <a:lumMod val="50000"/>
                </a:schemeClr>
              </a:buClr>
            </a:pPr>
            <a:r>
              <a:rPr lang="en-US" sz="3400" dirty="0"/>
              <a:t>2nd largest school district in Georgia</a:t>
            </a:r>
          </a:p>
          <a:p>
            <a:pPr marL="347472" lvl="2" indent="-347472">
              <a:buClr>
                <a:schemeClr val="tx1">
                  <a:lumMod val="50000"/>
                </a:schemeClr>
              </a:buClr>
            </a:pPr>
            <a:r>
              <a:rPr lang="en-US" sz="3400" dirty="0"/>
              <a:t>23rd largest school district in U.S.</a:t>
            </a:r>
          </a:p>
          <a:p>
            <a:pPr marL="347472" lvl="2" indent="-347472">
              <a:buClr>
                <a:schemeClr val="tx1">
                  <a:lumMod val="50000"/>
                </a:schemeClr>
              </a:buClr>
            </a:pPr>
            <a:r>
              <a:rPr lang="en-US" sz="3400" dirty="0"/>
              <a:t>Approximately 112,000 students</a:t>
            </a:r>
          </a:p>
          <a:p>
            <a:pPr marL="347472" lvl="2" indent="-347472">
              <a:buClr>
                <a:schemeClr val="tx1">
                  <a:lumMod val="50000"/>
                </a:schemeClr>
              </a:buClr>
            </a:pPr>
            <a:r>
              <a:rPr lang="en-US" sz="3400" dirty="0"/>
              <a:t>112 schools</a:t>
            </a:r>
          </a:p>
          <a:p>
            <a:pPr marL="347472" lvl="2" indent="-347472">
              <a:buClr>
                <a:schemeClr val="tx1">
                  <a:lumMod val="50000"/>
                </a:schemeClr>
              </a:buClr>
            </a:pPr>
            <a:r>
              <a:rPr lang="en-US" sz="3400" dirty="0"/>
              <a:t>Largest employer in Cobb County (18,000+ employees)</a:t>
            </a:r>
          </a:p>
        </p:txBody>
      </p:sp>
      <p:sp>
        <p:nvSpPr>
          <p:cNvPr id="6" name="Slide Number Placeholder 5"/>
          <p:cNvSpPr>
            <a:spLocks noGrp="1"/>
          </p:cNvSpPr>
          <p:nvPr>
            <p:ph type="sldNum" sz="quarter" idx="12"/>
          </p:nvPr>
        </p:nvSpPr>
        <p:spPr/>
        <p:txBody>
          <a:bodyPr/>
          <a:lstStyle/>
          <a:p>
            <a:fld id="{C5D1A488-4EBA-4EF9-9C38-1E2E4BF87BF2}" type="slidenum">
              <a:rPr lang="en-US" smtClean="0"/>
              <a:pPr/>
              <a:t>3</a:t>
            </a:fld>
            <a:endParaRPr lang="en-US" dirty="0"/>
          </a:p>
        </p:txBody>
      </p:sp>
      <p:pic>
        <p:nvPicPr>
          <p:cNvPr id="5" name="Picture 4" descr="http://www.cobbk12.org/centraloffice/communications/identityguide/logo_files/OTOGSS_Logo_black_SMALL.png"/>
          <p:cNvPicPr/>
          <p:nvPr/>
        </p:nvPicPr>
        <p:blipFill>
          <a:blip r:embed="rId3">
            <a:extLst>
              <a:ext uri="{28A0092B-C50C-407E-A947-70E740481C1C}">
                <a14:useLocalDpi xmlns:a14="http://schemas.microsoft.com/office/drawing/2010/main" val="0"/>
              </a:ext>
            </a:extLst>
          </a:blip>
          <a:srcRect/>
          <a:stretch>
            <a:fillRect/>
          </a:stretch>
        </p:blipFill>
        <p:spPr bwMode="auto">
          <a:xfrm>
            <a:off x="7" y="6282"/>
            <a:ext cx="1280054" cy="1723806"/>
          </a:xfrm>
          <a:prstGeom prst="rect">
            <a:avLst/>
          </a:prstGeom>
          <a:noFill/>
          <a:ln>
            <a:noFill/>
          </a:ln>
        </p:spPr>
      </p:pic>
    </p:spTree>
    <p:extLst>
      <p:ext uri="{BB962C8B-B14F-4D97-AF65-F5344CB8AC3E}">
        <p14:creationId xmlns:p14="http://schemas.microsoft.com/office/powerpoint/2010/main" val="4659123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3870" y="228600"/>
            <a:ext cx="8229600" cy="2438400"/>
          </a:xfrm>
        </p:spPr>
        <p:txBody>
          <a:bodyPr/>
          <a:lstStyle/>
          <a:p>
            <a:pPr eaLnBrk="1" hangingPunct="1">
              <a:defRPr/>
            </a:pPr>
            <a:r>
              <a:rPr lang="en-US" sz="4000" b="1" dirty="0">
                <a:solidFill>
                  <a:srgbClr val="000000"/>
                </a:solidFill>
              </a:rPr>
              <a:t>     </a:t>
            </a:r>
            <a:r>
              <a:rPr lang="en-US" sz="4000" b="1" dirty="0">
                <a:solidFill>
                  <a:schemeClr val="tx1"/>
                </a:solidFill>
              </a:rPr>
              <a:t>CCSD Procurement  Statistics</a:t>
            </a:r>
            <a:br>
              <a:rPr lang="en-US" sz="4000" b="1" dirty="0">
                <a:solidFill>
                  <a:schemeClr val="tx1"/>
                </a:solidFill>
              </a:rPr>
            </a:br>
            <a:r>
              <a:rPr lang="en-US" sz="4000" b="1" dirty="0">
                <a:solidFill>
                  <a:schemeClr val="tx1"/>
                </a:solidFill>
              </a:rPr>
              <a:t>Fiscal Year 2019</a:t>
            </a:r>
            <a:br>
              <a:rPr lang="en-US" sz="4000" b="1" dirty="0">
                <a:solidFill>
                  <a:schemeClr val="tx1"/>
                </a:solidFill>
              </a:rPr>
            </a:br>
            <a:endParaRPr lang="en-US" sz="4000" b="1" dirty="0">
              <a:solidFill>
                <a:schemeClr val="tx1"/>
              </a:solidFill>
            </a:endParaRPr>
          </a:p>
        </p:txBody>
      </p:sp>
      <p:sp>
        <p:nvSpPr>
          <p:cNvPr id="3" name="Content Placeholder 2"/>
          <p:cNvSpPr>
            <a:spLocks noGrp="1"/>
          </p:cNvSpPr>
          <p:nvPr>
            <p:ph idx="1"/>
          </p:nvPr>
        </p:nvSpPr>
        <p:spPr>
          <a:xfrm>
            <a:off x="640034" y="2286000"/>
            <a:ext cx="8229600" cy="4114800"/>
          </a:xfrm>
        </p:spPr>
        <p:txBody>
          <a:bodyPr/>
          <a:lstStyle/>
          <a:p>
            <a:pPr marL="342900" lvl="2" indent="-342900" eaLnBrk="1" hangingPunct="1">
              <a:spcBef>
                <a:spcPts val="2400"/>
              </a:spcBef>
              <a:buClr>
                <a:schemeClr val="tx1">
                  <a:lumMod val="50000"/>
                </a:schemeClr>
              </a:buClr>
              <a:buSzPct val="80000"/>
              <a:buFont typeface="Wingdings" pitchFamily="2" charset="2"/>
              <a:buChar char="n"/>
              <a:defRPr/>
            </a:pPr>
            <a:r>
              <a:rPr lang="en-US" sz="2800" dirty="0">
                <a:ea typeface="+mn-ea"/>
                <a:cs typeface="+mn-cs"/>
              </a:rPr>
              <a:t>Approximately $101,152,000 on purchase orders (excluding construction and service contracts).</a:t>
            </a:r>
          </a:p>
          <a:p>
            <a:pPr marL="342900" lvl="2" indent="-342900" eaLnBrk="1" hangingPunct="1">
              <a:spcBef>
                <a:spcPts val="2400"/>
              </a:spcBef>
              <a:buClr>
                <a:schemeClr val="tx1">
                  <a:lumMod val="50000"/>
                </a:schemeClr>
              </a:buClr>
              <a:buSzPct val="80000"/>
              <a:buFont typeface="Wingdings" pitchFamily="2" charset="2"/>
              <a:buChar char="n"/>
              <a:defRPr/>
            </a:pPr>
            <a:r>
              <a:rPr lang="en-US" sz="2800" dirty="0">
                <a:ea typeface="+mn-ea"/>
                <a:cs typeface="+mn-cs"/>
              </a:rPr>
              <a:t>Approximately $97,310,000 on construction and service contracts.</a:t>
            </a:r>
          </a:p>
          <a:p>
            <a:pPr marL="342900" lvl="2" indent="-342900" eaLnBrk="1" hangingPunct="1">
              <a:spcBef>
                <a:spcPts val="2400"/>
              </a:spcBef>
              <a:buClr>
                <a:schemeClr val="tx1">
                  <a:lumMod val="50000"/>
                </a:schemeClr>
              </a:buClr>
              <a:buSzPct val="80000"/>
              <a:buFont typeface="Wingdings" pitchFamily="2" charset="2"/>
              <a:buChar char="n"/>
              <a:defRPr/>
            </a:pPr>
            <a:r>
              <a:rPr lang="en-US" sz="2800" dirty="0">
                <a:ea typeface="+mn-ea"/>
                <a:cs typeface="+mn-cs"/>
              </a:rPr>
              <a:t>Approximately $20,229,000 in procurement card transactions.</a:t>
            </a:r>
          </a:p>
        </p:txBody>
      </p:sp>
      <p:sp>
        <p:nvSpPr>
          <p:cNvPr id="4" name="Slide Number Placeholder 3"/>
          <p:cNvSpPr>
            <a:spLocks noGrp="1"/>
          </p:cNvSpPr>
          <p:nvPr>
            <p:ph type="sldNum" sz="quarter" idx="12"/>
          </p:nvPr>
        </p:nvSpPr>
        <p:spPr/>
        <p:txBody>
          <a:bodyPr/>
          <a:lstStyle/>
          <a:p>
            <a:pPr>
              <a:defRPr/>
            </a:pPr>
            <a:fld id="{E274F41A-BB35-4F1F-9AAD-AEEEDEABED9A}" type="slidenum">
              <a:rPr lang="en-US"/>
              <a:pPr>
                <a:defRPr/>
              </a:pPr>
              <a:t>4</a:t>
            </a:fld>
            <a:endParaRPr lang="en-US" dirty="0"/>
          </a:p>
        </p:txBody>
      </p:sp>
      <p:pic>
        <p:nvPicPr>
          <p:cNvPr id="5" name="Picture 4" descr="http://www.cobbk12.org/centraloffice/communications/identityguide/logo_files/OTOGSS_Logo_black_SMALL.png"/>
          <p:cNvPicPr/>
          <p:nvPr/>
        </p:nvPicPr>
        <p:blipFill>
          <a:blip r:embed="rId3">
            <a:extLst>
              <a:ext uri="{28A0092B-C50C-407E-A947-70E740481C1C}">
                <a14:useLocalDpi xmlns:a14="http://schemas.microsoft.com/office/drawing/2010/main" val="0"/>
              </a:ext>
            </a:extLst>
          </a:blip>
          <a:srcRect/>
          <a:stretch>
            <a:fillRect/>
          </a:stretch>
        </p:blipFill>
        <p:spPr bwMode="auto">
          <a:xfrm>
            <a:off x="7" y="6282"/>
            <a:ext cx="1280054" cy="1723806"/>
          </a:xfrm>
          <a:prstGeom prst="rect">
            <a:avLst/>
          </a:prstGeom>
          <a:noFill/>
          <a:ln>
            <a:noFill/>
          </a:ln>
        </p:spPr>
      </p:pic>
    </p:spTree>
    <p:extLst>
      <p:ext uri="{BB962C8B-B14F-4D97-AF65-F5344CB8AC3E}">
        <p14:creationId xmlns:p14="http://schemas.microsoft.com/office/powerpoint/2010/main" val="34615082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491490" y="381000"/>
            <a:ext cx="8229600" cy="2209800"/>
          </a:xfrm>
        </p:spPr>
        <p:txBody>
          <a:bodyPr/>
          <a:lstStyle/>
          <a:p>
            <a:pPr eaLnBrk="1" hangingPunct="1">
              <a:defRPr/>
            </a:pPr>
            <a:r>
              <a:rPr lang="en-US" sz="4000" b="1" dirty="0">
                <a:solidFill>
                  <a:schemeClr val="tx1"/>
                </a:solidFill>
              </a:rPr>
              <a:t>      CCSD Procurement Statistics</a:t>
            </a:r>
            <a:br>
              <a:rPr lang="en-US" sz="4000" b="1" dirty="0">
                <a:solidFill>
                  <a:schemeClr val="tx1"/>
                </a:solidFill>
              </a:rPr>
            </a:br>
            <a:r>
              <a:rPr lang="en-US" sz="4000" b="1" dirty="0">
                <a:solidFill>
                  <a:schemeClr val="tx1"/>
                </a:solidFill>
              </a:rPr>
              <a:t>Fiscal Year 2019</a:t>
            </a:r>
            <a:br>
              <a:rPr lang="en-US" sz="4000" b="1" dirty="0">
                <a:solidFill>
                  <a:schemeClr val="tx1"/>
                </a:solidFill>
              </a:rPr>
            </a:br>
            <a:endParaRPr lang="en-US" sz="4000" b="1" dirty="0">
              <a:solidFill>
                <a:schemeClr val="tx1"/>
              </a:solidFill>
            </a:endParaRPr>
          </a:p>
        </p:txBody>
      </p:sp>
      <p:sp>
        <p:nvSpPr>
          <p:cNvPr id="8" name="Content Placeholder 2"/>
          <p:cNvSpPr>
            <a:spLocks noGrp="1"/>
          </p:cNvSpPr>
          <p:nvPr>
            <p:ph idx="1"/>
          </p:nvPr>
        </p:nvSpPr>
        <p:spPr>
          <a:xfrm>
            <a:off x="457200" y="2409606"/>
            <a:ext cx="8229600" cy="3838794"/>
          </a:xfrm>
        </p:spPr>
        <p:txBody>
          <a:bodyPr>
            <a:normAutofit fontScale="92500"/>
          </a:bodyPr>
          <a:lstStyle/>
          <a:p>
            <a:pPr marL="365760" lvl="2" indent="-342900" eaLnBrk="1" hangingPunct="1">
              <a:spcBef>
                <a:spcPts val="2400"/>
              </a:spcBef>
              <a:buClr>
                <a:schemeClr val="tx1">
                  <a:lumMod val="50000"/>
                </a:schemeClr>
              </a:buClr>
              <a:buSzPct val="80000"/>
              <a:buFont typeface="Wingdings" pitchFamily="2" charset="2"/>
              <a:buChar char="n"/>
              <a:defRPr/>
            </a:pPr>
            <a:r>
              <a:rPr lang="en-US" sz="3200" dirty="0">
                <a:ea typeface="+mn-ea"/>
                <a:cs typeface="+mn-cs"/>
              </a:rPr>
              <a:t>56 Request for Proposals (RFP’s) issued or renewed</a:t>
            </a:r>
          </a:p>
          <a:p>
            <a:pPr marL="365760" lvl="2" indent="-342900" eaLnBrk="1" hangingPunct="1">
              <a:spcBef>
                <a:spcPts val="2400"/>
              </a:spcBef>
              <a:buClr>
                <a:schemeClr val="tx1">
                  <a:lumMod val="50000"/>
                </a:schemeClr>
              </a:buClr>
              <a:buSzPct val="80000"/>
              <a:buFont typeface="Wingdings" pitchFamily="2" charset="2"/>
              <a:buChar char="n"/>
              <a:defRPr/>
            </a:pPr>
            <a:r>
              <a:rPr lang="en-US" sz="3200" dirty="0">
                <a:ea typeface="+mn-ea"/>
                <a:cs typeface="+mn-cs"/>
              </a:rPr>
              <a:t>9 Request for Information (</a:t>
            </a:r>
            <a:r>
              <a:rPr lang="en-US" sz="3200" dirty="0" err="1">
                <a:ea typeface="+mn-ea"/>
                <a:cs typeface="+mn-cs"/>
              </a:rPr>
              <a:t>RFI’s</a:t>
            </a:r>
            <a:r>
              <a:rPr lang="en-US" sz="3200" dirty="0">
                <a:ea typeface="+mn-ea"/>
                <a:cs typeface="+mn-cs"/>
              </a:rPr>
              <a:t>) issued or renewed</a:t>
            </a:r>
          </a:p>
          <a:p>
            <a:pPr marL="365760" lvl="2" indent="-342900" eaLnBrk="1" hangingPunct="1">
              <a:spcBef>
                <a:spcPts val="2400"/>
              </a:spcBef>
              <a:buClr>
                <a:schemeClr val="tx1">
                  <a:lumMod val="50000"/>
                </a:schemeClr>
              </a:buClr>
              <a:buSzPct val="80000"/>
              <a:buFont typeface="Wingdings" pitchFamily="2" charset="2"/>
              <a:buChar char="n"/>
              <a:defRPr/>
            </a:pPr>
            <a:r>
              <a:rPr lang="en-US" sz="3200" dirty="0">
                <a:ea typeface="+mn-ea"/>
                <a:cs typeface="+mn-cs"/>
              </a:rPr>
              <a:t>75 Invitation for Bids (IFB’s) issued or renewed</a:t>
            </a:r>
          </a:p>
          <a:p>
            <a:pPr marL="365760" lvl="2" indent="-342900" eaLnBrk="1" hangingPunct="1">
              <a:spcBef>
                <a:spcPts val="2400"/>
              </a:spcBef>
              <a:buClr>
                <a:schemeClr val="tx1">
                  <a:lumMod val="50000"/>
                </a:schemeClr>
              </a:buClr>
              <a:buSzPct val="80000"/>
              <a:buFont typeface="Wingdings" pitchFamily="2" charset="2"/>
              <a:buChar char="n"/>
              <a:defRPr/>
            </a:pPr>
            <a:r>
              <a:rPr lang="en-US" sz="3200" dirty="0">
                <a:ea typeface="+mn-ea"/>
                <a:cs typeface="+mn-cs"/>
              </a:rPr>
              <a:t>58 Request for Quotes (RFQ’s) issued or renewed</a:t>
            </a:r>
          </a:p>
        </p:txBody>
      </p:sp>
      <p:sp>
        <p:nvSpPr>
          <p:cNvPr id="4" name="Slide Number Placeholder 3"/>
          <p:cNvSpPr>
            <a:spLocks noGrp="1"/>
          </p:cNvSpPr>
          <p:nvPr>
            <p:ph type="sldNum" sz="quarter" idx="12"/>
          </p:nvPr>
        </p:nvSpPr>
        <p:spPr/>
        <p:txBody>
          <a:bodyPr/>
          <a:lstStyle/>
          <a:p>
            <a:pPr>
              <a:defRPr/>
            </a:pPr>
            <a:fld id="{DD0881DD-2D61-47CA-9F89-AF4C1E0A7FA5}" type="slidenum">
              <a:rPr lang="en-US"/>
              <a:pPr>
                <a:defRPr/>
              </a:pPr>
              <a:t>5</a:t>
            </a:fld>
            <a:endParaRPr lang="en-US" dirty="0"/>
          </a:p>
        </p:txBody>
      </p:sp>
      <p:pic>
        <p:nvPicPr>
          <p:cNvPr id="5" name="Picture 4" descr="http://www.cobbk12.org/centraloffice/communications/identityguide/logo_files/OTOGSS_Logo_black_SMALL.png"/>
          <p:cNvPicPr/>
          <p:nvPr/>
        </p:nvPicPr>
        <p:blipFill>
          <a:blip r:embed="rId3">
            <a:extLst>
              <a:ext uri="{28A0092B-C50C-407E-A947-70E740481C1C}">
                <a14:useLocalDpi xmlns:a14="http://schemas.microsoft.com/office/drawing/2010/main" val="0"/>
              </a:ext>
            </a:extLst>
          </a:blip>
          <a:srcRect/>
          <a:stretch>
            <a:fillRect/>
          </a:stretch>
        </p:blipFill>
        <p:spPr bwMode="auto">
          <a:xfrm>
            <a:off x="7" y="6282"/>
            <a:ext cx="1280054" cy="1723806"/>
          </a:xfrm>
          <a:prstGeom prst="rect">
            <a:avLst/>
          </a:prstGeom>
          <a:noFill/>
          <a:ln>
            <a:noFill/>
          </a:ln>
        </p:spPr>
      </p:pic>
    </p:spTree>
    <p:extLst>
      <p:ext uri="{BB962C8B-B14F-4D97-AF65-F5344CB8AC3E}">
        <p14:creationId xmlns:p14="http://schemas.microsoft.com/office/powerpoint/2010/main" val="29853916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457200" y="304800"/>
            <a:ext cx="8229600" cy="1143000"/>
          </a:xfrm>
        </p:spPr>
        <p:txBody>
          <a:bodyPr>
            <a:normAutofit fontScale="90000"/>
          </a:bodyPr>
          <a:lstStyle/>
          <a:p>
            <a:pPr eaLnBrk="1" hangingPunct="1">
              <a:defRPr/>
            </a:pPr>
            <a:r>
              <a:rPr lang="en-US" sz="4000" b="1" dirty="0">
                <a:solidFill>
                  <a:schemeClr val="tx1"/>
                </a:solidFill>
              </a:rPr>
              <a:t>How We Purchase</a:t>
            </a:r>
            <a:br>
              <a:rPr lang="en-US" sz="4000" b="1" dirty="0">
                <a:solidFill>
                  <a:schemeClr val="tx1"/>
                </a:solidFill>
              </a:rPr>
            </a:br>
            <a:r>
              <a:rPr lang="en-US" sz="4000" b="1" dirty="0">
                <a:solidFill>
                  <a:schemeClr val="tx1"/>
                </a:solidFill>
              </a:rPr>
              <a:t>Goods and Services</a:t>
            </a:r>
          </a:p>
        </p:txBody>
      </p:sp>
      <p:sp>
        <p:nvSpPr>
          <p:cNvPr id="6" name="Content Placeholder 2"/>
          <p:cNvSpPr>
            <a:spLocks noGrp="1"/>
          </p:cNvSpPr>
          <p:nvPr>
            <p:ph idx="1"/>
          </p:nvPr>
        </p:nvSpPr>
        <p:spPr>
          <a:xfrm>
            <a:off x="838200" y="1936750"/>
            <a:ext cx="8229600" cy="4419600"/>
          </a:xfrm>
        </p:spPr>
        <p:txBody>
          <a:bodyPr/>
          <a:lstStyle/>
          <a:p>
            <a:pPr marL="342900" lvl="2" indent="-342900" eaLnBrk="1" hangingPunct="1">
              <a:spcBef>
                <a:spcPts val="2400"/>
              </a:spcBef>
              <a:buClr>
                <a:schemeClr val="tx1">
                  <a:lumMod val="50000"/>
                </a:schemeClr>
              </a:buClr>
              <a:buSzPct val="80000"/>
              <a:buFont typeface="Wingdings" pitchFamily="2" charset="2"/>
              <a:buChar char="n"/>
              <a:defRPr/>
            </a:pPr>
            <a:r>
              <a:rPr lang="en-US" sz="3200" dirty="0">
                <a:ea typeface="+mn-ea"/>
                <a:cs typeface="+mn-cs"/>
              </a:rPr>
              <a:t>Procurement Card</a:t>
            </a:r>
          </a:p>
          <a:p>
            <a:pPr marL="685800" lvl="2" indent="-285750" algn="just" eaLnBrk="1" hangingPunct="1">
              <a:lnSpc>
                <a:spcPct val="90000"/>
              </a:lnSpc>
              <a:spcBef>
                <a:spcPts val="1800"/>
              </a:spcBef>
              <a:spcAft>
                <a:spcPts val="0"/>
              </a:spcAft>
              <a:buClr>
                <a:schemeClr val="tx1">
                  <a:lumMod val="50000"/>
                </a:schemeClr>
              </a:buClr>
              <a:buSzPct val="75000"/>
              <a:buFont typeface="Wingdings" pitchFamily="2" charset="2"/>
              <a:buChar char="q"/>
              <a:defRPr/>
            </a:pPr>
            <a:r>
              <a:rPr lang="en-US" sz="2800" dirty="0"/>
              <a:t>Used to make small dollar purchases.</a:t>
            </a:r>
          </a:p>
          <a:p>
            <a:pPr marL="342900" lvl="2" indent="-342900" algn="just" eaLnBrk="1" hangingPunct="1">
              <a:spcBef>
                <a:spcPts val="1800"/>
              </a:spcBef>
              <a:buClr>
                <a:schemeClr val="tx1">
                  <a:lumMod val="50000"/>
                </a:schemeClr>
              </a:buClr>
              <a:buSzPct val="80000"/>
              <a:buFont typeface="Wingdings" pitchFamily="2" charset="2"/>
              <a:buChar char="n"/>
              <a:defRPr/>
            </a:pPr>
            <a:r>
              <a:rPr lang="en-US" sz="3200" dirty="0">
                <a:ea typeface="+mn-ea"/>
                <a:cs typeface="+mn-cs"/>
              </a:rPr>
              <a:t>Purchase Order</a:t>
            </a:r>
          </a:p>
          <a:p>
            <a:pPr marL="685800" lvl="2" indent="-285750" algn="just" eaLnBrk="1" hangingPunct="1">
              <a:lnSpc>
                <a:spcPct val="90000"/>
              </a:lnSpc>
              <a:spcBef>
                <a:spcPts val="1800"/>
              </a:spcBef>
              <a:spcAft>
                <a:spcPts val="0"/>
              </a:spcAft>
              <a:buClr>
                <a:schemeClr val="tx1">
                  <a:lumMod val="50000"/>
                </a:schemeClr>
              </a:buClr>
              <a:buSzPct val="75000"/>
              <a:buFont typeface="Wingdings" pitchFamily="2" charset="2"/>
              <a:buChar char="q"/>
              <a:defRPr/>
            </a:pPr>
            <a:r>
              <a:rPr lang="en-US" sz="2800" dirty="0"/>
              <a:t>Most common method of purchasing goods.</a:t>
            </a:r>
          </a:p>
          <a:p>
            <a:pPr marL="342900" lvl="2" indent="-342900" algn="just" eaLnBrk="1" hangingPunct="1">
              <a:spcBef>
                <a:spcPts val="1800"/>
              </a:spcBef>
              <a:buClr>
                <a:schemeClr val="tx1">
                  <a:lumMod val="50000"/>
                </a:schemeClr>
              </a:buClr>
              <a:buSzPct val="80000"/>
              <a:buFont typeface="Wingdings" pitchFamily="2" charset="2"/>
              <a:buChar char="n"/>
              <a:defRPr/>
            </a:pPr>
            <a:r>
              <a:rPr lang="en-US" sz="3200" dirty="0">
                <a:ea typeface="+mn-ea"/>
                <a:cs typeface="+mn-cs"/>
              </a:rPr>
              <a:t>Performance Contract</a:t>
            </a:r>
          </a:p>
          <a:p>
            <a:pPr marL="685800" lvl="2" indent="-285750" algn="just" eaLnBrk="1" hangingPunct="1">
              <a:lnSpc>
                <a:spcPct val="90000"/>
              </a:lnSpc>
              <a:spcBef>
                <a:spcPts val="1800"/>
              </a:spcBef>
              <a:spcAft>
                <a:spcPts val="0"/>
              </a:spcAft>
              <a:buClr>
                <a:schemeClr val="tx1">
                  <a:lumMod val="50000"/>
                </a:schemeClr>
              </a:buClr>
              <a:buSzPct val="75000"/>
              <a:buFont typeface="Wingdings" pitchFamily="2" charset="2"/>
              <a:buChar char="q"/>
              <a:defRPr/>
            </a:pPr>
            <a:r>
              <a:rPr lang="en-US" sz="2800" dirty="0"/>
              <a:t>Typically used for services.</a:t>
            </a:r>
          </a:p>
        </p:txBody>
      </p:sp>
      <p:sp>
        <p:nvSpPr>
          <p:cNvPr id="4" name="Slide Number Placeholder 3"/>
          <p:cNvSpPr>
            <a:spLocks noGrp="1"/>
          </p:cNvSpPr>
          <p:nvPr>
            <p:ph type="sldNum" sz="quarter" idx="12"/>
          </p:nvPr>
        </p:nvSpPr>
        <p:spPr/>
        <p:txBody>
          <a:bodyPr/>
          <a:lstStyle/>
          <a:p>
            <a:pPr>
              <a:defRPr/>
            </a:pPr>
            <a:fld id="{DD0881DD-2D61-47CA-9F89-AF4C1E0A7FA5}" type="slidenum">
              <a:rPr lang="en-US"/>
              <a:pPr>
                <a:defRPr/>
              </a:pPr>
              <a:t>6</a:t>
            </a:fld>
            <a:endParaRPr lang="en-US" dirty="0"/>
          </a:p>
        </p:txBody>
      </p:sp>
      <p:pic>
        <p:nvPicPr>
          <p:cNvPr id="5" name="Picture 4" descr="http://www.cobbk12.org/centraloffice/communications/identityguide/logo_files/OTOGSS_Logo_black_SMALL.png"/>
          <p:cNvPicPr/>
          <p:nvPr/>
        </p:nvPicPr>
        <p:blipFill>
          <a:blip r:embed="rId3">
            <a:extLst>
              <a:ext uri="{28A0092B-C50C-407E-A947-70E740481C1C}">
                <a14:useLocalDpi xmlns:a14="http://schemas.microsoft.com/office/drawing/2010/main" val="0"/>
              </a:ext>
            </a:extLst>
          </a:blip>
          <a:srcRect/>
          <a:stretch>
            <a:fillRect/>
          </a:stretch>
        </p:blipFill>
        <p:spPr bwMode="auto">
          <a:xfrm>
            <a:off x="7" y="6282"/>
            <a:ext cx="1280054" cy="1723806"/>
          </a:xfrm>
          <a:prstGeom prst="rect">
            <a:avLst/>
          </a:prstGeom>
          <a:noFill/>
          <a:ln>
            <a:noFill/>
          </a:ln>
        </p:spPr>
      </p:pic>
    </p:spTree>
    <p:extLst>
      <p:ext uri="{BB962C8B-B14F-4D97-AF65-F5344CB8AC3E}">
        <p14:creationId xmlns:p14="http://schemas.microsoft.com/office/powerpoint/2010/main" val="37037035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457200" y="304800"/>
            <a:ext cx="8229600" cy="1143000"/>
          </a:xfrm>
        </p:spPr>
        <p:txBody>
          <a:bodyPr>
            <a:normAutofit fontScale="90000"/>
          </a:bodyPr>
          <a:lstStyle/>
          <a:p>
            <a:pPr eaLnBrk="1" hangingPunct="1">
              <a:defRPr/>
            </a:pPr>
            <a:r>
              <a:rPr lang="en-US" sz="4000" b="1" dirty="0">
                <a:solidFill>
                  <a:schemeClr val="tx1"/>
                </a:solidFill>
              </a:rPr>
              <a:t>How We Purchase</a:t>
            </a:r>
            <a:br>
              <a:rPr lang="en-US" sz="4000" b="1" dirty="0">
                <a:solidFill>
                  <a:schemeClr val="tx1"/>
                </a:solidFill>
              </a:rPr>
            </a:br>
            <a:r>
              <a:rPr lang="en-US" sz="4000" b="1" dirty="0">
                <a:solidFill>
                  <a:schemeClr val="tx1"/>
                </a:solidFill>
              </a:rPr>
              <a:t>Goods and Services</a:t>
            </a:r>
          </a:p>
        </p:txBody>
      </p:sp>
      <p:sp>
        <p:nvSpPr>
          <p:cNvPr id="13" name="Content Placeholder 2"/>
          <p:cNvSpPr>
            <a:spLocks noGrp="1"/>
          </p:cNvSpPr>
          <p:nvPr>
            <p:ph idx="1"/>
          </p:nvPr>
        </p:nvSpPr>
        <p:spPr>
          <a:xfrm>
            <a:off x="457200" y="2209800"/>
            <a:ext cx="8229600" cy="3810000"/>
          </a:xfrm>
        </p:spPr>
        <p:txBody>
          <a:bodyPr/>
          <a:lstStyle/>
          <a:p>
            <a:pPr marL="342900" lvl="2" indent="-342900" algn="just" eaLnBrk="1" hangingPunct="1">
              <a:spcBef>
                <a:spcPts val="2400"/>
              </a:spcBef>
              <a:buClr>
                <a:schemeClr val="tx1">
                  <a:lumMod val="50000"/>
                </a:schemeClr>
              </a:buClr>
              <a:buSzPct val="80000"/>
              <a:buFont typeface="Wingdings" pitchFamily="2" charset="2"/>
              <a:buChar char="n"/>
              <a:defRPr/>
            </a:pPr>
            <a:r>
              <a:rPr lang="en-US" sz="3200" dirty="0">
                <a:ea typeface="+mn-ea"/>
                <a:cs typeface="+mn-cs"/>
              </a:rPr>
              <a:t>Purchases of goods/services under $10,000 </a:t>
            </a:r>
            <a:r>
              <a:rPr lang="en-US" sz="3200" u="sng" dirty="0">
                <a:ea typeface="+mn-ea"/>
                <a:cs typeface="+mn-cs"/>
              </a:rPr>
              <a:t>and not under contract</a:t>
            </a:r>
            <a:r>
              <a:rPr lang="en-US" sz="3200" dirty="0">
                <a:ea typeface="+mn-ea"/>
                <a:cs typeface="+mn-cs"/>
              </a:rPr>
              <a:t> are handled at the school/department level.</a:t>
            </a:r>
          </a:p>
          <a:p>
            <a:pPr marL="342900" lvl="2" indent="-342900" algn="just" eaLnBrk="1" hangingPunct="1">
              <a:spcBef>
                <a:spcPts val="2400"/>
              </a:spcBef>
              <a:buClr>
                <a:schemeClr val="tx1">
                  <a:lumMod val="50000"/>
                </a:schemeClr>
              </a:buClr>
              <a:buSzPct val="80000"/>
              <a:buFont typeface="Wingdings" pitchFamily="2" charset="2"/>
              <a:buChar char="n"/>
              <a:defRPr/>
            </a:pPr>
            <a:r>
              <a:rPr lang="en-US" sz="3200" dirty="0">
                <a:ea typeface="+mn-ea"/>
                <a:cs typeface="+mn-cs"/>
              </a:rPr>
              <a:t>Purchases of goods/services over $10,000  </a:t>
            </a:r>
            <a:r>
              <a:rPr lang="en-US" sz="3200" u="sng" dirty="0">
                <a:ea typeface="+mn-ea"/>
                <a:cs typeface="+mn-cs"/>
              </a:rPr>
              <a:t>and not under contract</a:t>
            </a:r>
            <a:r>
              <a:rPr lang="en-US" sz="3200" dirty="0">
                <a:ea typeface="+mn-ea"/>
                <a:cs typeface="+mn-cs"/>
              </a:rPr>
              <a:t> are handled by the Procurement Services Department.</a:t>
            </a:r>
          </a:p>
        </p:txBody>
      </p:sp>
      <p:sp>
        <p:nvSpPr>
          <p:cNvPr id="4" name="Slide Number Placeholder 3"/>
          <p:cNvSpPr>
            <a:spLocks noGrp="1"/>
          </p:cNvSpPr>
          <p:nvPr>
            <p:ph type="sldNum" sz="quarter" idx="12"/>
          </p:nvPr>
        </p:nvSpPr>
        <p:spPr/>
        <p:txBody>
          <a:bodyPr/>
          <a:lstStyle/>
          <a:p>
            <a:pPr>
              <a:defRPr/>
            </a:pPr>
            <a:fld id="{C17B30B3-2553-4DCB-ADB9-FAF8ED89A86C}" type="slidenum">
              <a:rPr lang="en-US"/>
              <a:pPr>
                <a:defRPr/>
              </a:pPr>
              <a:t>7</a:t>
            </a:fld>
            <a:endParaRPr lang="en-US" dirty="0"/>
          </a:p>
        </p:txBody>
      </p:sp>
      <p:pic>
        <p:nvPicPr>
          <p:cNvPr id="5" name="Picture 4" descr="http://www.cobbk12.org/centraloffice/communications/identityguide/logo_files/OTOGSS_Logo_black_SMALL.png"/>
          <p:cNvPicPr/>
          <p:nvPr/>
        </p:nvPicPr>
        <p:blipFill>
          <a:blip r:embed="rId3">
            <a:extLst>
              <a:ext uri="{28A0092B-C50C-407E-A947-70E740481C1C}">
                <a14:useLocalDpi xmlns:a14="http://schemas.microsoft.com/office/drawing/2010/main" val="0"/>
              </a:ext>
            </a:extLst>
          </a:blip>
          <a:srcRect/>
          <a:stretch>
            <a:fillRect/>
          </a:stretch>
        </p:blipFill>
        <p:spPr bwMode="auto">
          <a:xfrm>
            <a:off x="7" y="6282"/>
            <a:ext cx="1280054" cy="1723806"/>
          </a:xfrm>
          <a:prstGeom prst="rect">
            <a:avLst/>
          </a:prstGeom>
          <a:noFill/>
          <a:ln>
            <a:noFill/>
          </a:ln>
        </p:spPr>
      </p:pic>
    </p:spTree>
    <p:extLst>
      <p:ext uri="{BB962C8B-B14F-4D97-AF65-F5344CB8AC3E}">
        <p14:creationId xmlns:p14="http://schemas.microsoft.com/office/powerpoint/2010/main" val="35548932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457200" y="304800"/>
            <a:ext cx="8229600" cy="1143000"/>
          </a:xfrm>
        </p:spPr>
        <p:txBody>
          <a:bodyPr/>
          <a:lstStyle/>
          <a:p>
            <a:pPr eaLnBrk="1" hangingPunct="1">
              <a:defRPr/>
            </a:pPr>
            <a:r>
              <a:rPr lang="en-US" sz="4000" b="1" dirty="0">
                <a:solidFill>
                  <a:schemeClr val="bg1">
                    <a:lumMod val="50000"/>
                  </a:schemeClr>
                </a:solidFill>
              </a:rPr>
              <a:t>    </a:t>
            </a:r>
            <a:r>
              <a:rPr lang="en-US" sz="4000" b="1" dirty="0">
                <a:solidFill>
                  <a:schemeClr val="tx1"/>
                </a:solidFill>
              </a:rPr>
              <a:t>Request for Quote (RFQ)</a:t>
            </a:r>
          </a:p>
        </p:txBody>
      </p:sp>
      <p:sp>
        <p:nvSpPr>
          <p:cNvPr id="13" name="Content Placeholder 2"/>
          <p:cNvSpPr>
            <a:spLocks noGrp="1"/>
          </p:cNvSpPr>
          <p:nvPr>
            <p:ph idx="1"/>
          </p:nvPr>
        </p:nvSpPr>
        <p:spPr>
          <a:xfrm>
            <a:off x="457200" y="1828800"/>
            <a:ext cx="8229600" cy="4572000"/>
          </a:xfrm>
        </p:spPr>
        <p:txBody>
          <a:bodyPr/>
          <a:lstStyle/>
          <a:p>
            <a:pPr marL="342900" lvl="2" indent="-342900" eaLnBrk="1" hangingPunct="1">
              <a:spcBef>
                <a:spcPts val="2400"/>
              </a:spcBef>
              <a:buClr>
                <a:schemeClr val="tx1">
                  <a:lumMod val="50000"/>
                </a:schemeClr>
              </a:buClr>
              <a:buSzPct val="80000"/>
              <a:buFont typeface="Wingdings" pitchFamily="2" charset="2"/>
              <a:buChar char="n"/>
              <a:defRPr/>
            </a:pPr>
            <a:r>
              <a:rPr lang="en-US" sz="3200" dirty="0">
                <a:ea typeface="+mn-ea"/>
                <a:cs typeface="+mn-cs"/>
              </a:rPr>
              <a:t>Solicitation method utilized when purchases total between $10,000 and $49,999.99 </a:t>
            </a:r>
          </a:p>
          <a:p>
            <a:pPr marL="971550" lvl="3" indent="-514350" algn="just" eaLnBrk="1" hangingPunct="1">
              <a:spcBef>
                <a:spcPts val="2400"/>
              </a:spcBef>
              <a:buClr>
                <a:schemeClr val="tx1">
                  <a:lumMod val="50000"/>
                </a:schemeClr>
              </a:buClr>
              <a:buSzPct val="80000"/>
              <a:buFont typeface="+mj-lt"/>
              <a:buAutoNum type="arabicPeriod"/>
              <a:defRPr/>
            </a:pPr>
            <a:r>
              <a:rPr lang="en-US" sz="2800" dirty="0">
                <a:ea typeface="+mn-ea"/>
                <a:cs typeface="+mn-cs"/>
              </a:rPr>
              <a:t>Advertised on CCSD Current Solicitations website for approximately 1 week.</a:t>
            </a:r>
          </a:p>
          <a:p>
            <a:pPr marL="971550" lvl="3" indent="-514350" algn="just" eaLnBrk="1" hangingPunct="1">
              <a:spcBef>
                <a:spcPts val="1800"/>
              </a:spcBef>
              <a:buClr>
                <a:schemeClr val="tx1">
                  <a:lumMod val="50000"/>
                </a:schemeClr>
              </a:buClr>
              <a:buSzPct val="80000"/>
              <a:buFont typeface="+mj-lt"/>
              <a:buAutoNum type="arabicPeriod"/>
              <a:defRPr/>
            </a:pPr>
            <a:r>
              <a:rPr lang="en-US" sz="2800" dirty="0">
                <a:ea typeface="+mn-ea"/>
                <a:cs typeface="+mn-cs"/>
              </a:rPr>
              <a:t>No public opening.</a:t>
            </a:r>
          </a:p>
          <a:p>
            <a:pPr marL="971550" lvl="3" indent="-514350" algn="just" eaLnBrk="1" hangingPunct="1">
              <a:spcBef>
                <a:spcPts val="1800"/>
              </a:spcBef>
              <a:buClr>
                <a:schemeClr val="tx1">
                  <a:lumMod val="50000"/>
                </a:schemeClr>
              </a:buClr>
              <a:buSzPct val="80000"/>
              <a:buFont typeface="+mj-lt"/>
              <a:buAutoNum type="arabicPeriod"/>
              <a:defRPr/>
            </a:pPr>
            <a:r>
              <a:rPr lang="en-US" sz="2800" dirty="0">
                <a:ea typeface="+mn-ea"/>
                <a:cs typeface="+mn-cs"/>
              </a:rPr>
              <a:t>Awarded to lowest priced responsive and responsible vendor.</a:t>
            </a:r>
          </a:p>
        </p:txBody>
      </p:sp>
      <p:sp>
        <p:nvSpPr>
          <p:cNvPr id="4" name="Slide Number Placeholder 3"/>
          <p:cNvSpPr>
            <a:spLocks noGrp="1"/>
          </p:cNvSpPr>
          <p:nvPr>
            <p:ph type="sldNum" sz="quarter" idx="12"/>
          </p:nvPr>
        </p:nvSpPr>
        <p:spPr/>
        <p:txBody>
          <a:bodyPr/>
          <a:lstStyle/>
          <a:p>
            <a:pPr>
              <a:defRPr/>
            </a:pPr>
            <a:fld id="{C17B30B3-2553-4DCB-ADB9-FAF8ED89A86C}" type="slidenum">
              <a:rPr lang="en-US"/>
              <a:pPr>
                <a:defRPr/>
              </a:pPr>
              <a:t>8</a:t>
            </a:fld>
            <a:endParaRPr lang="en-US" dirty="0"/>
          </a:p>
        </p:txBody>
      </p:sp>
      <p:pic>
        <p:nvPicPr>
          <p:cNvPr id="5" name="Picture 4" descr="http://www.cobbk12.org/centraloffice/communications/identityguide/logo_files/OTOGSS_Logo_black_SMALL.png"/>
          <p:cNvPicPr/>
          <p:nvPr/>
        </p:nvPicPr>
        <p:blipFill>
          <a:blip r:embed="rId3">
            <a:extLst>
              <a:ext uri="{28A0092B-C50C-407E-A947-70E740481C1C}">
                <a14:useLocalDpi xmlns:a14="http://schemas.microsoft.com/office/drawing/2010/main" val="0"/>
              </a:ext>
            </a:extLst>
          </a:blip>
          <a:srcRect/>
          <a:stretch>
            <a:fillRect/>
          </a:stretch>
        </p:blipFill>
        <p:spPr bwMode="auto">
          <a:xfrm>
            <a:off x="7" y="6282"/>
            <a:ext cx="1280054" cy="1723806"/>
          </a:xfrm>
          <a:prstGeom prst="rect">
            <a:avLst/>
          </a:prstGeom>
          <a:noFill/>
          <a:ln>
            <a:noFill/>
          </a:ln>
        </p:spPr>
      </p:pic>
    </p:spTree>
    <p:extLst>
      <p:ext uri="{BB962C8B-B14F-4D97-AF65-F5344CB8AC3E}">
        <p14:creationId xmlns:p14="http://schemas.microsoft.com/office/powerpoint/2010/main" val="27259378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457200" y="304800"/>
            <a:ext cx="8229600" cy="1143000"/>
          </a:xfrm>
        </p:spPr>
        <p:txBody>
          <a:bodyPr/>
          <a:lstStyle/>
          <a:p>
            <a:pPr eaLnBrk="1" hangingPunct="1">
              <a:defRPr/>
            </a:pPr>
            <a:r>
              <a:rPr lang="en-US" sz="4000" b="1" dirty="0">
                <a:solidFill>
                  <a:schemeClr val="tx1"/>
                </a:solidFill>
              </a:rPr>
              <a:t>Invitation for Bid (IFB)</a:t>
            </a:r>
          </a:p>
        </p:txBody>
      </p:sp>
      <p:sp>
        <p:nvSpPr>
          <p:cNvPr id="13" name="Content Placeholder 2"/>
          <p:cNvSpPr>
            <a:spLocks noGrp="1"/>
          </p:cNvSpPr>
          <p:nvPr>
            <p:ph idx="1"/>
          </p:nvPr>
        </p:nvSpPr>
        <p:spPr>
          <a:xfrm>
            <a:off x="457200" y="1730088"/>
            <a:ext cx="8229600" cy="4670712"/>
          </a:xfrm>
        </p:spPr>
        <p:txBody>
          <a:bodyPr>
            <a:normAutofit/>
          </a:bodyPr>
          <a:lstStyle/>
          <a:p>
            <a:pPr marL="342900" lvl="2" indent="-342900" eaLnBrk="1" hangingPunct="1">
              <a:spcBef>
                <a:spcPts val="2400"/>
              </a:spcBef>
              <a:buClr>
                <a:schemeClr val="tx1">
                  <a:lumMod val="50000"/>
                </a:schemeClr>
              </a:buClr>
              <a:buSzPct val="80000"/>
              <a:buFont typeface="Wingdings" pitchFamily="2" charset="2"/>
              <a:buChar char="n"/>
              <a:defRPr/>
            </a:pPr>
            <a:r>
              <a:rPr lang="en-US" sz="3200" dirty="0">
                <a:ea typeface="+mn-ea"/>
                <a:cs typeface="+mn-cs"/>
              </a:rPr>
              <a:t>Solicitation method that may be utilized when purchases total $50,000 or more</a:t>
            </a:r>
          </a:p>
          <a:p>
            <a:pPr marL="971550" lvl="3" indent="-514350" algn="just">
              <a:spcBef>
                <a:spcPts val="2400"/>
              </a:spcBef>
              <a:buClr>
                <a:schemeClr val="tx1">
                  <a:lumMod val="50000"/>
                </a:schemeClr>
              </a:buClr>
              <a:buSzPct val="80000"/>
              <a:buFont typeface="+mj-lt"/>
              <a:buAutoNum type="arabicPeriod"/>
              <a:defRPr/>
            </a:pPr>
            <a:r>
              <a:rPr lang="en-US" sz="2600" dirty="0">
                <a:ea typeface="+mn-ea"/>
                <a:cs typeface="+mn-cs"/>
              </a:rPr>
              <a:t>Advertised on CCSD Current Solicitations website and local TV Channels 23/24.</a:t>
            </a:r>
          </a:p>
          <a:p>
            <a:pPr marL="971550" lvl="3" indent="-514350" algn="just" eaLnBrk="1" hangingPunct="1">
              <a:spcBef>
                <a:spcPts val="2400"/>
              </a:spcBef>
              <a:buClr>
                <a:schemeClr val="tx1">
                  <a:lumMod val="50000"/>
                </a:schemeClr>
              </a:buClr>
              <a:buSzPct val="80000"/>
              <a:buFont typeface="+mj-lt"/>
              <a:buAutoNum type="arabicPeriod"/>
              <a:defRPr/>
            </a:pPr>
            <a:r>
              <a:rPr lang="en-US" sz="2600" dirty="0">
                <a:ea typeface="+mn-ea"/>
                <a:cs typeface="+mn-cs"/>
              </a:rPr>
              <a:t>Typically “on the street” for two (2) weeks.</a:t>
            </a:r>
          </a:p>
          <a:p>
            <a:pPr marL="971550" lvl="3" indent="-514350" algn="just" eaLnBrk="1" hangingPunct="1">
              <a:spcBef>
                <a:spcPts val="2400"/>
              </a:spcBef>
              <a:buClr>
                <a:schemeClr val="tx1">
                  <a:lumMod val="50000"/>
                </a:schemeClr>
              </a:buClr>
              <a:buSzPct val="80000"/>
              <a:buFont typeface="+mj-lt"/>
              <a:buAutoNum type="arabicPeriod"/>
              <a:defRPr/>
            </a:pPr>
            <a:r>
              <a:rPr lang="en-US" sz="2600" dirty="0">
                <a:ea typeface="+mn-ea"/>
                <a:cs typeface="+mn-cs"/>
              </a:rPr>
              <a:t>A public opening is held.</a:t>
            </a:r>
          </a:p>
          <a:p>
            <a:pPr marL="971550" lvl="3" indent="-514350" algn="just" eaLnBrk="1" hangingPunct="1">
              <a:spcBef>
                <a:spcPts val="2400"/>
              </a:spcBef>
              <a:buClr>
                <a:schemeClr val="tx1">
                  <a:lumMod val="50000"/>
                </a:schemeClr>
              </a:buClr>
              <a:buSzPct val="80000"/>
              <a:buFont typeface="+mj-lt"/>
              <a:buAutoNum type="arabicPeriod"/>
              <a:defRPr/>
            </a:pPr>
            <a:r>
              <a:rPr lang="en-US" sz="2600" dirty="0">
                <a:ea typeface="+mn-ea"/>
                <a:cs typeface="+mn-cs"/>
              </a:rPr>
              <a:t>Awarded to lowest priced responsive and responsible bidder.</a:t>
            </a:r>
          </a:p>
        </p:txBody>
      </p:sp>
      <p:sp>
        <p:nvSpPr>
          <p:cNvPr id="4" name="Slide Number Placeholder 3"/>
          <p:cNvSpPr>
            <a:spLocks noGrp="1"/>
          </p:cNvSpPr>
          <p:nvPr>
            <p:ph type="sldNum" sz="quarter" idx="12"/>
          </p:nvPr>
        </p:nvSpPr>
        <p:spPr/>
        <p:txBody>
          <a:bodyPr/>
          <a:lstStyle/>
          <a:p>
            <a:pPr>
              <a:defRPr/>
            </a:pPr>
            <a:fld id="{C17B30B3-2553-4DCB-ADB9-FAF8ED89A86C}" type="slidenum">
              <a:rPr lang="en-US"/>
              <a:pPr>
                <a:defRPr/>
              </a:pPr>
              <a:t>9</a:t>
            </a:fld>
            <a:endParaRPr lang="en-US" dirty="0"/>
          </a:p>
        </p:txBody>
      </p:sp>
      <p:pic>
        <p:nvPicPr>
          <p:cNvPr id="5" name="Picture 4" descr="http://www.cobbk12.org/centraloffice/communications/identityguide/logo_files/OTOGSS_Logo_black_SMALL.png"/>
          <p:cNvPicPr/>
          <p:nvPr/>
        </p:nvPicPr>
        <p:blipFill>
          <a:blip r:embed="rId3">
            <a:extLst>
              <a:ext uri="{28A0092B-C50C-407E-A947-70E740481C1C}">
                <a14:useLocalDpi xmlns:a14="http://schemas.microsoft.com/office/drawing/2010/main" val="0"/>
              </a:ext>
            </a:extLst>
          </a:blip>
          <a:srcRect/>
          <a:stretch>
            <a:fillRect/>
          </a:stretch>
        </p:blipFill>
        <p:spPr bwMode="auto">
          <a:xfrm>
            <a:off x="7" y="6282"/>
            <a:ext cx="1280054" cy="1723806"/>
          </a:xfrm>
          <a:prstGeom prst="rect">
            <a:avLst/>
          </a:prstGeom>
          <a:noFill/>
          <a:ln>
            <a:noFill/>
          </a:ln>
        </p:spPr>
      </p:pic>
    </p:spTree>
    <p:extLst>
      <p:ext uri="{BB962C8B-B14F-4D97-AF65-F5344CB8AC3E}">
        <p14:creationId xmlns:p14="http://schemas.microsoft.com/office/powerpoint/2010/main" val="2720660440"/>
      </p:ext>
    </p:extLst>
  </p:cSld>
  <p:clrMapOvr>
    <a:masterClrMapping/>
  </p:clrMapOvr>
</p:sld>
</file>

<file path=ppt/theme/theme1.xml><?xml version="1.0" encoding="utf-8"?>
<a:theme xmlns:a="http://schemas.openxmlformats.org/drawingml/2006/main" name="Office Theme">
  <a:themeElements>
    <a:clrScheme name="Custom 5">
      <a:dk1>
        <a:sysClr val="windowText" lastClr="000000"/>
      </a:dk1>
      <a:lt1>
        <a:sysClr val="window" lastClr="FFFFFF"/>
      </a:lt1>
      <a:dk2>
        <a:srgbClr val="1F497D"/>
      </a:dk2>
      <a:lt2>
        <a:srgbClr val="EEECE1"/>
      </a:lt2>
      <a:accent1>
        <a:srgbClr val="4F81BD"/>
      </a:accent1>
      <a:accent2>
        <a:srgbClr val="A20B35"/>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18991</TotalTime>
  <Words>1357</Words>
  <Application>Microsoft Office PowerPoint</Application>
  <PresentationFormat>On-screen Show (4:3)</PresentationFormat>
  <Paragraphs>257</Paragraphs>
  <Slides>22</Slides>
  <Notes>22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Arial</vt:lpstr>
      <vt:lpstr>Calibri</vt:lpstr>
      <vt:lpstr>Constantia</vt:lpstr>
      <vt:lpstr>News Gothic MT</vt:lpstr>
      <vt:lpstr>Wingdings</vt:lpstr>
      <vt:lpstr>Office Theme</vt:lpstr>
      <vt:lpstr>PowerPoint Presentation</vt:lpstr>
      <vt:lpstr>    How to do Business with the  Cobb County School District</vt:lpstr>
      <vt:lpstr>CCSD Statistics</vt:lpstr>
      <vt:lpstr>     CCSD Procurement  Statistics Fiscal Year 2019 </vt:lpstr>
      <vt:lpstr>      CCSD Procurement Statistics Fiscal Year 2019 </vt:lpstr>
      <vt:lpstr>How We Purchase Goods and Services</vt:lpstr>
      <vt:lpstr>How We Purchase Goods and Services</vt:lpstr>
      <vt:lpstr>    Request for Quote (RFQ)</vt:lpstr>
      <vt:lpstr>Invitation for Bid (IFB)</vt:lpstr>
      <vt:lpstr>       Request for Proposal (RFP)</vt:lpstr>
      <vt:lpstr>Solicitation Process</vt:lpstr>
      <vt:lpstr>General Terms and Conditions</vt:lpstr>
      <vt:lpstr>PowerPoint Presentation</vt:lpstr>
      <vt:lpstr>  Construction (SPLOST)</vt:lpstr>
      <vt:lpstr> Construction Projects</vt:lpstr>
      <vt:lpstr>Construction Contractor                Pre-qualification</vt:lpstr>
      <vt:lpstr>Vendor Registration</vt:lpstr>
      <vt:lpstr>     Georgia Security and Immigration                          Compliance Act (OCGA 13-10-90 and 13-10-91)</vt:lpstr>
      <vt:lpstr>Vendor Registration</vt:lpstr>
      <vt:lpstr>CCSD Procurement Services Website</vt:lpstr>
      <vt:lpstr>    Procurement Services Staff</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Stephen Matta</dc:creator>
  <cp:lastModifiedBy>Lorri Latif</cp:lastModifiedBy>
  <cp:revision>321</cp:revision>
  <cp:lastPrinted>2019-05-02T11:59:22Z</cp:lastPrinted>
  <dcterms:created xsi:type="dcterms:W3CDTF">2012-09-04T14:44:24Z</dcterms:created>
  <dcterms:modified xsi:type="dcterms:W3CDTF">2020-09-02T11:40:31Z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arkAsFinal">
    <vt:bool>true</vt:bool>
  </property>
</Properties>
</file>